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B68B67-C79D-A25E-0B18-318C793B08C4}" name="mujeeb ali" initials="ma" userId="be1ec66a347295d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52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224F7-095B-B701-DB87-48899FF33F0D}" v="19" dt="2023-01-21T04:44:37.990"/>
    <p1510:client id="{21D338FD-F9DF-44A8-A9CB-375F9439777F}" v="231" dt="2023-01-21T05:09:39.571"/>
    <p1510:client id="{F99F031F-43F4-AD11-52B0-BB04D3EC0900}" v="54" dt="2023-01-20T13:48:06.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549963"/>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5455270"/>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010641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9124935"/>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7109580"/>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334697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7653924"/>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7441253"/>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838353"/>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1/21/2023</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105547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1629943"/>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1429294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spd="slow">
    <p:wipe dir="r"/>
  </p:transition>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groundreport.com/congressman-receives-paper-plate-messages-dealing-with-hunger-in-america/" TargetMode="External"/><Relationship Id="rId7" Type="http://schemas.openxmlformats.org/officeDocument/2006/relationships/hyperlink" Target="https://en.wikipedia.org/wiki/Poverty"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hyperlink" Target="https://en.wikipedia.org/wiki/Developing_nation" TargetMode="External"/><Relationship Id="rId5" Type="http://schemas.openxmlformats.org/officeDocument/2006/relationships/hyperlink" Target="https://en.wikipedia.org/wiki/India" TargetMode="External"/><Relationship Id="rId4" Type="http://schemas.openxmlformats.org/officeDocument/2006/relationships/hyperlink" Target="https://creativecommons.org/licenses/by-nc/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leap.com/unemployment-factor-international-migration/"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126917537@N03/18653713393"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en.wikipedia.org/wiki/NITI_Aayog" TargetMode="External"/><Relationship Id="rId5" Type="http://schemas.openxmlformats.org/officeDocument/2006/relationships/hyperlink" Target="https://en.wikipedia.org/wiki/Government_of_India" TargetMode="Externa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commons.wikimedia.org/wiki/File:Heavy_night_industrial_light_pollution.jpg"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en/photo/567293"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descr="Background pattern&#10;&#10;Description automatically generated">
            <a:extLst>
              <a:ext uri="{FF2B5EF4-FFF2-40B4-BE49-F238E27FC236}">
                <a16:creationId xmlns:a16="http://schemas.microsoft.com/office/drawing/2014/main" id="{F522E44D-4C4B-A4A2-7FF5-23147E341251}"/>
              </a:ext>
            </a:extLst>
          </p:cNvPr>
          <p:cNvPicPr>
            <a:picLocks noChangeAspect="1"/>
          </p:cNvPicPr>
          <p:nvPr/>
        </p:nvPicPr>
        <p:blipFill rotWithShape="1">
          <a:blip r:embed="rId2"/>
          <a:srcRect l="4845" r="6266"/>
          <a:stretch/>
        </p:blipFill>
        <p:spPr>
          <a:xfrm>
            <a:off x="19" y="10"/>
            <a:ext cx="12191981" cy="6857990"/>
          </a:xfrm>
          <a:prstGeom prst="rect">
            <a:avLst/>
          </a:prstGeom>
        </p:spPr>
      </p:pic>
      <p:sp>
        <p:nvSpPr>
          <p:cNvPr id="70" name="Rectangle 7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r>
              <a:rPr lang="en-GB" sz="6000" dirty="0">
                <a:solidFill>
                  <a:schemeClr val="bg1"/>
                </a:solidFill>
                <a:cs typeface="Calibri Light"/>
              </a:rPr>
              <a:t>Social issues </a:t>
            </a:r>
          </a:p>
        </p:txBody>
      </p:sp>
      <p:sp>
        <p:nvSpPr>
          <p:cNvPr id="3" name="Subtitle 2"/>
          <p:cNvSpPr>
            <a:spLocks noGrp="1"/>
          </p:cNvSpPr>
          <p:nvPr>
            <p:ph type="subTitle" idx="1"/>
          </p:nvPr>
        </p:nvSpPr>
        <p:spPr>
          <a:xfrm>
            <a:off x="643466" y="4551036"/>
            <a:ext cx="5449479" cy="1663495"/>
          </a:xfrm>
        </p:spPr>
        <p:txBody>
          <a:bodyPr anchor="b">
            <a:normAutofit/>
          </a:bodyPr>
          <a:lstStyle/>
          <a:p>
            <a:r>
              <a:rPr lang="en-GB" dirty="0">
                <a:solidFill>
                  <a:schemeClr val="bg1"/>
                </a:solidFill>
              </a:rPr>
              <a:t>By Jaffar and Haseeb Ali </a:t>
            </a:r>
          </a:p>
        </p:txBody>
      </p:sp>
      <p:sp>
        <p:nvSpPr>
          <p:cNvPr id="75" name="Rectangle 7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9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lying on the ground&#10;&#10;Description automatically generated with low confidence">
            <a:extLst>
              <a:ext uri="{FF2B5EF4-FFF2-40B4-BE49-F238E27FC236}">
                <a16:creationId xmlns:a16="http://schemas.microsoft.com/office/drawing/2014/main" id="{3FBEE2FC-290E-45AF-FE6B-61581C48E0D8}"/>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 y="0"/>
            <a:ext cx="12191980" cy="6857990"/>
          </a:xfrm>
          <a:prstGeom prst="rect">
            <a:avLst/>
          </a:prstGeom>
        </p:spPr>
      </p:pic>
      <p:sp>
        <p:nvSpPr>
          <p:cNvPr id="17" name="Rectangle 16">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3C805-11CA-BF98-30DC-03D651298B5C}"/>
              </a:ext>
            </a:extLst>
          </p:cNvPr>
          <p:cNvSpPr>
            <a:spLocks noGrp="1"/>
          </p:cNvSpPr>
          <p:nvPr>
            <p:ph type="title"/>
          </p:nvPr>
        </p:nvSpPr>
        <p:spPr>
          <a:xfrm>
            <a:off x="232228" y="341376"/>
            <a:ext cx="2732834" cy="749646"/>
          </a:xfrm>
          <a:solidFill>
            <a:schemeClr val="tx1">
              <a:alpha val="32000"/>
            </a:schemeClr>
          </a:solidFill>
        </p:spPr>
        <p:txBody>
          <a:bodyPr vert="horz" lIns="91440" tIns="45720" rIns="91440" bIns="45720" rtlCol="0" anchor="b">
            <a:normAutofit/>
          </a:bodyPr>
          <a:lstStyle/>
          <a:p>
            <a:pPr marL="571500" indent="-571500" algn="ctr">
              <a:buFont typeface="Wingdings" panose="05000000000000000000" pitchFamily="2" charset="2"/>
              <a:buChar char="v"/>
            </a:pPr>
            <a:r>
              <a:rPr lang="en-US" dirty="0">
                <a:solidFill>
                  <a:schemeClr val="bg1"/>
                </a:solidFill>
              </a:rPr>
              <a:t>Poverty</a:t>
            </a:r>
          </a:p>
        </p:txBody>
      </p:sp>
      <p:sp>
        <p:nvSpPr>
          <p:cNvPr id="6" name="TextBox 5">
            <a:extLst>
              <a:ext uri="{FF2B5EF4-FFF2-40B4-BE49-F238E27FC236}">
                <a16:creationId xmlns:a16="http://schemas.microsoft.com/office/drawing/2014/main" id="{F1D03A86-672C-DB0D-BD36-9C99A8D5305C}"/>
              </a:ext>
            </a:extLst>
          </p:cNvPr>
          <p:cNvSpPr txBox="1"/>
          <p:nvPr/>
        </p:nvSpPr>
        <p:spPr>
          <a:xfrm>
            <a:off x="9522680" y="6657945"/>
            <a:ext cx="2669320"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groundreport.com/congressman-receives-paper-plate-messages-dealing-with-hunger-in-america/">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
        <p:nvSpPr>
          <p:cNvPr id="7" name="TextBox 6">
            <a:extLst>
              <a:ext uri="{FF2B5EF4-FFF2-40B4-BE49-F238E27FC236}">
                <a16:creationId xmlns:a16="http://schemas.microsoft.com/office/drawing/2014/main" id="{D8330A61-C3DF-0B51-F34C-33058047C4A5}"/>
              </a:ext>
            </a:extLst>
          </p:cNvPr>
          <p:cNvSpPr txBox="1"/>
          <p:nvPr/>
        </p:nvSpPr>
        <p:spPr>
          <a:xfrm>
            <a:off x="919879" y="1272790"/>
            <a:ext cx="9621190" cy="2800767"/>
          </a:xfrm>
          <a:prstGeom prst="rect">
            <a:avLst/>
          </a:prstGeom>
          <a:solidFill>
            <a:schemeClr val="tx1">
              <a:alpha val="77000"/>
            </a:schemeClr>
          </a:solidFill>
        </p:spPr>
        <p:txBody>
          <a:bodyPr wrap="square" rtlCol="0">
            <a:spAutoFit/>
          </a:bodyPr>
          <a:lstStyle/>
          <a:p>
            <a:r>
              <a:rPr lang="en-US" sz="2200" b="0" i="0" u="none" strike="noStrike" dirty="0">
                <a:solidFill>
                  <a:schemeClr val="bg2"/>
                </a:solidFill>
                <a:effectLst/>
                <a:latin typeface="Arial Black" panose="020B0A04020102020204" pitchFamily="34" charset="0"/>
                <a:hlinkClick r:id="rId5" tooltip="India">
                  <a:extLst>
                    <a:ext uri="{A12FA001-AC4F-418D-AE19-62706E023703}">
                      <ahyp:hlinkClr xmlns:ahyp="http://schemas.microsoft.com/office/drawing/2018/hyperlinkcolor" val="tx"/>
                    </a:ext>
                  </a:extLst>
                </a:hlinkClick>
              </a:rPr>
              <a:t>India</a:t>
            </a:r>
            <a:r>
              <a:rPr lang="en-US" sz="2200" b="0" i="0" dirty="0">
                <a:solidFill>
                  <a:schemeClr val="bg2"/>
                </a:solidFill>
                <a:effectLst/>
                <a:latin typeface="Arial Black" panose="020B0A04020102020204" pitchFamily="34" charset="0"/>
              </a:rPr>
              <a:t> is a </a:t>
            </a:r>
            <a:r>
              <a:rPr lang="en-US" sz="2200" b="0" i="0" u="none" strike="noStrike" dirty="0">
                <a:solidFill>
                  <a:schemeClr val="bg2"/>
                </a:solidFill>
                <a:effectLst/>
                <a:latin typeface="Arial Black" panose="020B0A04020102020204" pitchFamily="34" charset="0"/>
                <a:hlinkClick r:id="rId6" tooltip="Developing nation">
                  <a:extLst>
                    <a:ext uri="{A12FA001-AC4F-418D-AE19-62706E023703}">
                      <ahyp:hlinkClr xmlns:ahyp="http://schemas.microsoft.com/office/drawing/2018/hyperlinkcolor" val="tx"/>
                    </a:ext>
                  </a:extLst>
                </a:hlinkClick>
              </a:rPr>
              <a:t>developing nation</a:t>
            </a:r>
            <a:r>
              <a:rPr lang="en-US" sz="2200" b="0" i="0" dirty="0">
                <a:solidFill>
                  <a:schemeClr val="bg2"/>
                </a:solidFill>
                <a:effectLst/>
                <a:latin typeface="Arial Black" panose="020B0A04020102020204" pitchFamily="34" charset="0"/>
              </a:rPr>
              <a:t>. Although its economy is growing, </a:t>
            </a:r>
            <a:r>
              <a:rPr lang="en-US" sz="2200" b="0" i="0" u="none" strike="noStrike" dirty="0">
                <a:solidFill>
                  <a:schemeClr val="bg2"/>
                </a:solidFill>
                <a:effectLst/>
                <a:latin typeface="Arial Black" panose="020B0A04020102020204" pitchFamily="34" charset="0"/>
                <a:hlinkClick r:id="rId7" tooltip="Poverty">
                  <a:extLst>
                    <a:ext uri="{A12FA001-AC4F-418D-AE19-62706E023703}">
                      <ahyp:hlinkClr xmlns:ahyp="http://schemas.microsoft.com/office/drawing/2018/hyperlinkcolor" val="tx"/>
                    </a:ext>
                  </a:extLst>
                </a:hlinkClick>
              </a:rPr>
              <a:t>poverty</a:t>
            </a:r>
            <a:r>
              <a:rPr lang="en-US" sz="2200" b="0" i="0" dirty="0">
                <a:solidFill>
                  <a:schemeClr val="bg2"/>
                </a:solidFill>
                <a:effectLst/>
                <a:latin typeface="Arial Black" panose="020B0A04020102020204" pitchFamily="34" charset="0"/>
              </a:rPr>
              <a:t> is still a major challenge. However, poverty is on the decline in India. </a:t>
            </a:r>
            <a:r>
              <a:rPr lang="en-US" sz="2200" b="0" i="0" dirty="0">
                <a:solidFill>
                  <a:schemeClr val="bg1"/>
                </a:solidFill>
                <a:effectLst/>
                <a:latin typeface="Arial Black" panose="020B0A04020102020204" pitchFamily="34" charset="0"/>
              </a:rPr>
              <a:t>According to World Bank, extreme poverty has reduced by 12.3% between 2011 and 2019 and </a:t>
            </a:r>
            <a:r>
              <a:rPr lang="en-US" sz="2200" b="0" i="0" dirty="0">
                <a:solidFill>
                  <a:schemeClr val="bg2"/>
                </a:solidFill>
                <a:effectLst/>
                <a:latin typeface="Arial Black" panose="020B0A04020102020204" pitchFamily="34" charset="0"/>
              </a:rPr>
              <a:t>The 2019/2021 data observes that about </a:t>
            </a:r>
            <a:r>
              <a:rPr lang="en-US" sz="2200" b="1" i="0" dirty="0">
                <a:solidFill>
                  <a:schemeClr val="bg2"/>
                </a:solidFill>
                <a:effectLst/>
                <a:latin typeface="Arial Black" panose="020B0A04020102020204" pitchFamily="34" charset="0"/>
              </a:rPr>
              <a:t>16.4 per cent of India's population is poor</a:t>
            </a:r>
            <a:r>
              <a:rPr lang="en-US" sz="2200" b="0" i="0" dirty="0">
                <a:solidFill>
                  <a:schemeClr val="bg2"/>
                </a:solidFill>
                <a:effectLst/>
                <a:latin typeface="Arial Black" panose="020B0A04020102020204" pitchFamily="34" charset="0"/>
              </a:rPr>
              <a:t>, out of which 4.2 per cent live in extreme poverty as their deprivation score is more than 50 per cent</a:t>
            </a:r>
            <a:endParaRPr lang="en-IN" sz="2200" dirty="0">
              <a:solidFill>
                <a:schemeClr val="bg2"/>
              </a:solidFill>
              <a:latin typeface="Arial Black" panose="020B0A04020102020204" pitchFamily="34" charset="0"/>
            </a:endParaRPr>
          </a:p>
        </p:txBody>
      </p:sp>
      <p:sp>
        <p:nvSpPr>
          <p:cNvPr id="8" name="TextBox 7">
            <a:extLst>
              <a:ext uri="{FF2B5EF4-FFF2-40B4-BE49-F238E27FC236}">
                <a16:creationId xmlns:a16="http://schemas.microsoft.com/office/drawing/2014/main" id="{17384144-A7FE-F979-A1C4-DF1FA74AD7B6}"/>
              </a:ext>
            </a:extLst>
          </p:cNvPr>
          <p:cNvSpPr txBox="1"/>
          <p:nvPr/>
        </p:nvSpPr>
        <p:spPr>
          <a:xfrm>
            <a:off x="646926" y="4139948"/>
            <a:ext cx="4607245" cy="461665"/>
          </a:xfrm>
          <a:prstGeom prst="rect">
            <a:avLst/>
          </a:prstGeom>
          <a:solidFill>
            <a:schemeClr val="tx1">
              <a:alpha val="37000"/>
            </a:schemeClr>
          </a:solidFill>
        </p:spPr>
        <p:txBody>
          <a:bodyPr wrap="square" rtlCol="0">
            <a:spAutoFit/>
          </a:bodyPr>
          <a:lstStyle/>
          <a:p>
            <a:pPr marL="342900" indent="-342900">
              <a:buFont typeface="Arial" panose="020B0604020202020204" pitchFamily="34" charset="0"/>
              <a:buChar char="•"/>
            </a:pPr>
            <a:r>
              <a:rPr lang="en-IN" sz="2400" i="1" dirty="0">
                <a:solidFill>
                  <a:schemeClr val="bg2"/>
                </a:solidFill>
                <a:latin typeface="Arial Black" panose="020B0A04020102020204" pitchFamily="34" charset="0"/>
              </a:rPr>
              <a:t>Prevention of poverty:-</a:t>
            </a:r>
          </a:p>
        </p:txBody>
      </p:sp>
      <p:sp>
        <p:nvSpPr>
          <p:cNvPr id="9" name="TextBox 8">
            <a:extLst>
              <a:ext uri="{FF2B5EF4-FFF2-40B4-BE49-F238E27FC236}">
                <a16:creationId xmlns:a16="http://schemas.microsoft.com/office/drawing/2014/main" id="{FD6F094C-3C13-3934-2329-019254D88752}"/>
              </a:ext>
            </a:extLst>
          </p:cNvPr>
          <p:cNvSpPr txBox="1"/>
          <p:nvPr/>
        </p:nvSpPr>
        <p:spPr>
          <a:xfrm>
            <a:off x="1103086" y="4668004"/>
            <a:ext cx="6110514" cy="2020490"/>
          </a:xfrm>
          <a:prstGeom prst="rect">
            <a:avLst/>
          </a:prstGeom>
          <a:noFill/>
        </p:spPr>
        <p:txBody>
          <a:bodyPr wrap="square" rtlCol="0">
            <a:spAutoFit/>
          </a:bodyPr>
          <a:lstStyle/>
          <a:p>
            <a:pPr marL="457200" indent="-457200">
              <a:lnSpc>
                <a:spcPct val="150000"/>
              </a:lnSpc>
              <a:buFont typeface="+mj-lt"/>
              <a:buAutoNum type="arabicPeriod"/>
            </a:pPr>
            <a:r>
              <a:rPr lang="en-IN" sz="2200" b="1" i="0" dirty="0">
                <a:solidFill>
                  <a:schemeClr val="bg1"/>
                </a:solidFill>
                <a:effectLst/>
                <a:latin typeface="arial" panose="020B0604020202020204" pitchFamily="34" charset="0"/>
              </a:rPr>
              <a:t>Eradicating poverty through education</a:t>
            </a:r>
          </a:p>
          <a:p>
            <a:pPr marL="457200" indent="-457200">
              <a:lnSpc>
                <a:spcPct val="150000"/>
              </a:lnSpc>
              <a:buFont typeface="+mj-lt"/>
              <a:buAutoNum type="arabicPeriod"/>
            </a:pPr>
            <a:r>
              <a:rPr lang="en-US" sz="2200" b="1" i="0" dirty="0">
                <a:solidFill>
                  <a:schemeClr val="bg1"/>
                </a:solidFill>
                <a:effectLst/>
                <a:latin typeface="arial" panose="020B0604020202020204" pitchFamily="34" charset="0"/>
              </a:rPr>
              <a:t>Halting poverty by ending hunger</a:t>
            </a:r>
            <a:endParaRPr lang="en-IN" sz="2200" b="1" dirty="0">
              <a:solidFill>
                <a:schemeClr val="bg1"/>
              </a:solidFill>
              <a:latin typeface="arial" panose="020B0604020202020204" pitchFamily="34" charset="0"/>
            </a:endParaRPr>
          </a:p>
          <a:p>
            <a:pPr marL="457200" indent="-457200">
              <a:lnSpc>
                <a:spcPct val="150000"/>
              </a:lnSpc>
              <a:buFont typeface="+mj-lt"/>
              <a:buAutoNum type="arabicPeriod"/>
            </a:pPr>
            <a:r>
              <a:rPr lang="en-IN" sz="2200" b="1" i="0" dirty="0">
                <a:solidFill>
                  <a:schemeClr val="bg1"/>
                </a:solidFill>
                <a:effectLst/>
                <a:latin typeface="arial" panose="020B0604020202020204" pitchFamily="34" charset="0"/>
              </a:rPr>
              <a:t>Cash solves poverty.</a:t>
            </a:r>
          </a:p>
          <a:p>
            <a:pPr marL="457200" indent="-457200">
              <a:lnSpc>
                <a:spcPct val="150000"/>
              </a:lnSpc>
              <a:buFont typeface="+mj-lt"/>
              <a:buAutoNum type="arabicPeriod"/>
            </a:pPr>
            <a:endParaRPr lang="en-IN" sz="2000" b="1" dirty="0">
              <a:solidFill>
                <a:schemeClr val="bg1"/>
              </a:solidFill>
            </a:endParaRPr>
          </a:p>
        </p:txBody>
      </p:sp>
    </p:spTree>
    <p:extLst>
      <p:ext uri="{BB962C8B-B14F-4D97-AF65-F5344CB8AC3E}">
        <p14:creationId xmlns:p14="http://schemas.microsoft.com/office/powerpoint/2010/main" val="109619792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anim calcmode="lin" valueType="num">
                                      <p:cBhvr>
                                        <p:cTn id="1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90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1000"/>
                                        <p:tgtEl>
                                          <p:spTgt spid="8">
                                            <p:txEl>
                                              <p:pRg st="0" end="0"/>
                                            </p:txEl>
                                          </p:spTgt>
                                        </p:tgtEl>
                                      </p:cBhvr>
                                    </p:animEffect>
                                    <p:anim calcmode="lin" valueType="num">
                                      <p:cBhvr>
                                        <p:cTn id="1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9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1000"/>
                                        <p:tgtEl>
                                          <p:spTgt spid="9">
                                            <p:txEl>
                                              <p:pRg st="0" end="0"/>
                                            </p:txEl>
                                          </p:spTgt>
                                        </p:tgtEl>
                                      </p:cBhvr>
                                    </p:animEffect>
                                    <p:anim calcmode="lin" valueType="num">
                                      <p:cBhvr>
                                        <p:cTn id="2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1000"/>
                                        <p:tgtEl>
                                          <p:spTgt spid="9">
                                            <p:txEl>
                                              <p:pRg st="1" end="1"/>
                                            </p:txEl>
                                          </p:spTgt>
                                        </p:tgtEl>
                                      </p:cBhvr>
                                    </p:animEffect>
                                    <p:anim calcmode="lin" valueType="num">
                                      <p:cBhvr>
                                        <p:cTn id="3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10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1000"/>
                                        <p:tgtEl>
                                          <p:spTgt spid="9">
                                            <p:txEl>
                                              <p:pRg st="2" end="2"/>
                                            </p:txEl>
                                          </p:spTgt>
                                        </p:tgtEl>
                                      </p:cBhvr>
                                    </p:animEffect>
                                    <p:anim calcmode="lin" valueType="num">
                                      <p:cBhvr>
                                        <p:cTn id="3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1899E7D4-35AE-48FF-D52C-2D8D488BC49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747"/>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FA54-4218-E559-C31A-D5CC58BE617A}"/>
              </a:ext>
            </a:extLst>
          </p:cNvPr>
          <p:cNvSpPr>
            <a:spLocks noGrp="1"/>
          </p:cNvSpPr>
          <p:nvPr>
            <p:ph type="title"/>
          </p:nvPr>
        </p:nvSpPr>
        <p:spPr>
          <a:xfrm>
            <a:off x="0" y="85494"/>
            <a:ext cx="8057350" cy="608557"/>
          </a:xfrm>
        </p:spPr>
        <p:txBody>
          <a:bodyPr vert="horz" lIns="91440" tIns="45720" rIns="91440" bIns="45720" rtlCol="0" anchor="b">
            <a:noAutofit/>
          </a:bodyPr>
          <a:lstStyle/>
          <a:p>
            <a:pPr marL="457200" indent="-457200">
              <a:buFont typeface="Wingdings" panose="05000000000000000000" pitchFamily="2" charset="2"/>
              <a:buChar char="v"/>
            </a:pPr>
            <a:r>
              <a:rPr lang="en-US" sz="3600" i="1" dirty="0">
                <a:solidFill>
                  <a:schemeClr val="bg1"/>
                </a:solidFill>
                <a:latin typeface="Arial Black" panose="020B0A04020102020204" pitchFamily="34" charset="0"/>
              </a:rPr>
              <a:t>Unemployment (engineering)</a:t>
            </a:r>
          </a:p>
        </p:txBody>
      </p:sp>
      <p:sp>
        <p:nvSpPr>
          <p:cNvPr id="6" name="TextBox 5">
            <a:extLst>
              <a:ext uri="{FF2B5EF4-FFF2-40B4-BE49-F238E27FC236}">
                <a16:creationId xmlns:a16="http://schemas.microsoft.com/office/drawing/2014/main" id="{F19AA4A7-DB27-1BC4-FAE2-450A4E2C8EE0}"/>
              </a:ext>
            </a:extLst>
          </p:cNvPr>
          <p:cNvSpPr txBox="1"/>
          <p:nvPr/>
        </p:nvSpPr>
        <p:spPr>
          <a:xfrm>
            <a:off x="9689392" y="6657945"/>
            <a:ext cx="250260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researchleap.com/unemployment-factor-international-migration/">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
        <p:nvSpPr>
          <p:cNvPr id="7" name="TextBox 6">
            <a:extLst>
              <a:ext uri="{FF2B5EF4-FFF2-40B4-BE49-F238E27FC236}">
                <a16:creationId xmlns:a16="http://schemas.microsoft.com/office/drawing/2014/main" id="{2CA881CF-487C-AC0F-EA74-2B4F33CA5D24}"/>
              </a:ext>
            </a:extLst>
          </p:cNvPr>
          <p:cNvSpPr txBox="1"/>
          <p:nvPr/>
        </p:nvSpPr>
        <p:spPr>
          <a:xfrm>
            <a:off x="362376" y="814509"/>
            <a:ext cx="11467247" cy="5923032"/>
          </a:xfrm>
          <a:prstGeom prst="rect">
            <a:avLst/>
          </a:prstGeom>
          <a:solidFill>
            <a:schemeClr val="tx1">
              <a:alpha val="38000"/>
            </a:schemeClr>
          </a:solidFill>
        </p:spPr>
        <p:txBody>
          <a:bodyPr wrap="square" rtlCol="0" anchor="ctr">
            <a:spAutoFit/>
          </a:bodyPr>
          <a:lstStyle/>
          <a:p>
            <a:r>
              <a:rPr lang="en-US" sz="2000" b="0" i="0" dirty="0">
                <a:solidFill>
                  <a:schemeClr val="bg1"/>
                </a:solidFill>
                <a:effectLst/>
                <a:latin typeface="Arial Black" panose="020B0A04020102020204" pitchFamily="34" charset="0"/>
              </a:rPr>
              <a:t>Unemployment and under-employment have been a long-standing problem in the Indian economy. According to a 2013 report by Pravin Sinha, the Indian </a:t>
            </a:r>
            <a:r>
              <a:rPr lang="en-US" sz="2000" b="0" i="0" dirty="0" err="1">
                <a:solidFill>
                  <a:schemeClr val="bg1"/>
                </a:solidFill>
                <a:effectLst/>
                <a:latin typeface="Arial Black" panose="020B0A04020102020204" pitchFamily="34" charset="0"/>
              </a:rPr>
              <a:t>labour</a:t>
            </a:r>
            <a:r>
              <a:rPr lang="en-US" sz="2000" b="0" i="0" dirty="0">
                <a:solidFill>
                  <a:schemeClr val="bg1"/>
                </a:solidFill>
                <a:effectLst/>
                <a:latin typeface="Arial Black" panose="020B0A04020102020204" pitchFamily="34" charset="0"/>
              </a:rPr>
              <a:t> force has been officially classified by the Indian government into three categories: </a:t>
            </a:r>
          </a:p>
          <a:p>
            <a:pPr algn="l">
              <a:lnSpc>
                <a:spcPct val="150000"/>
              </a:lnSpc>
              <a:buFont typeface="Arial" panose="020B0604020202020204" pitchFamily="34" charset="0"/>
              <a:buChar char="•"/>
            </a:pPr>
            <a:r>
              <a:rPr lang="en-US" sz="2000" b="0" i="0" dirty="0">
                <a:solidFill>
                  <a:schemeClr val="bg1"/>
                </a:solidFill>
                <a:effectLst/>
                <a:latin typeface="Arial Black" panose="020B0A04020102020204" pitchFamily="34" charset="0"/>
              </a:rPr>
              <a:t>Rural sector, which includes the farm </a:t>
            </a:r>
            <a:r>
              <a:rPr lang="en-US" sz="2000" b="0" i="0" dirty="0" err="1">
                <a:solidFill>
                  <a:schemeClr val="bg1"/>
                </a:solidFill>
                <a:effectLst/>
                <a:latin typeface="Arial Black" panose="020B0A04020102020204" pitchFamily="34" charset="0"/>
              </a:rPr>
              <a:t>labour</a:t>
            </a:r>
            <a:endParaRPr lang="en-US" sz="2000" b="0" i="0" dirty="0">
              <a:solidFill>
                <a:schemeClr val="bg1"/>
              </a:solidFill>
              <a:effectLst/>
              <a:latin typeface="Arial Black" panose="020B0A04020102020204" pitchFamily="34" charset="0"/>
            </a:endParaRPr>
          </a:p>
          <a:p>
            <a:pPr algn="l">
              <a:lnSpc>
                <a:spcPct val="150000"/>
              </a:lnSpc>
              <a:buFont typeface="Arial" panose="020B0604020202020204" pitchFamily="34" charset="0"/>
              <a:buChar char="•"/>
            </a:pPr>
            <a:r>
              <a:rPr lang="en-US" sz="2000" b="0" i="0" dirty="0">
                <a:solidFill>
                  <a:schemeClr val="bg1"/>
                </a:solidFill>
                <a:effectLst/>
                <a:latin typeface="Arial Black" panose="020B0A04020102020204" pitchFamily="34" charset="0"/>
              </a:rPr>
              <a:t>Urban formal </a:t>
            </a:r>
            <a:r>
              <a:rPr lang="en-US" sz="2000" b="0" i="0" dirty="0" err="1">
                <a:solidFill>
                  <a:schemeClr val="bg1"/>
                </a:solidFill>
                <a:effectLst/>
                <a:latin typeface="Arial Black" panose="020B0A04020102020204" pitchFamily="34" charset="0"/>
              </a:rPr>
              <a:t>sector,which</a:t>
            </a:r>
            <a:r>
              <a:rPr lang="en-US" sz="2000" b="0" i="0" dirty="0">
                <a:solidFill>
                  <a:schemeClr val="bg1"/>
                </a:solidFill>
                <a:effectLst/>
                <a:latin typeface="Arial Black" panose="020B0A04020102020204" pitchFamily="34" charset="0"/>
              </a:rPr>
              <a:t> includes factory &amp; service industry </a:t>
            </a:r>
            <a:r>
              <a:rPr lang="en-US" sz="2000" b="0" i="0" dirty="0" err="1">
                <a:solidFill>
                  <a:schemeClr val="bg1"/>
                </a:solidFill>
                <a:effectLst/>
                <a:latin typeface="Arial Black" panose="020B0A04020102020204" pitchFamily="34" charset="0"/>
              </a:rPr>
              <a:t>labour</a:t>
            </a:r>
            <a:endParaRPr lang="en-US" sz="2000" b="0" i="0" dirty="0">
              <a:solidFill>
                <a:schemeClr val="bg1"/>
              </a:solidFill>
              <a:effectLst/>
              <a:latin typeface="Arial Black" panose="020B0A04020102020204" pitchFamily="34" charset="0"/>
            </a:endParaRPr>
          </a:p>
          <a:p>
            <a:pPr algn="l">
              <a:lnSpc>
                <a:spcPct val="150000"/>
              </a:lnSpc>
              <a:buFont typeface="Arial" panose="020B0604020202020204" pitchFamily="34" charset="0"/>
              <a:buChar char="•"/>
            </a:pPr>
            <a:r>
              <a:rPr lang="en-US" sz="2000" b="0" i="0" dirty="0">
                <a:solidFill>
                  <a:schemeClr val="bg1"/>
                </a:solidFill>
                <a:effectLst/>
                <a:latin typeface="Arial Black" panose="020B0A04020102020204" pitchFamily="34" charset="0"/>
              </a:rPr>
              <a:t>Urban informal sector, which includes self-employment and casual wage workers</a:t>
            </a:r>
          </a:p>
          <a:p>
            <a:pPr algn="l"/>
            <a:r>
              <a:rPr lang="en-US" sz="2000" b="0" i="0" dirty="0">
                <a:solidFill>
                  <a:schemeClr val="bg1"/>
                </a:solidFill>
                <a:effectLst/>
                <a:latin typeface="Arial Black" panose="020B0A04020102020204" pitchFamily="34" charset="0"/>
              </a:rPr>
              <a:t>The rural and informal sectors of the Indian </a:t>
            </a:r>
            <a:r>
              <a:rPr lang="en-US" sz="2000" b="0" i="0" dirty="0" err="1">
                <a:solidFill>
                  <a:schemeClr val="bg1"/>
                </a:solidFill>
                <a:effectLst/>
                <a:latin typeface="Arial Black" panose="020B0A04020102020204" pitchFamily="34" charset="0"/>
              </a:rPr>
              <a:t>labour</a:t>
            </a:r>
            <a:r>
              <a:rPr lang="en-US" sz="2000" b="0" i="0" dirty="0">
                <a:solidFill>
                  <a:schemeClr val="bg1"/>
                </a:solidFill>
                <a:effectLst/>
                <a:latin typeface="Arial Black" panose="020B0A04020102020204" pitchFamily="34" charset="0"/>
              </a:rPr>
              <a:t> market accounted for 93% of the employment in 2011.</a:t>
            </a:r>
            <a:r>
              <a:rPr lang="en-US" sz="2000" b="0" i="0" dirty="0">
                <a:solidFill>
                  <a:srgbClr val="202122"/>
                </a:solidFill>
                <a:effectLst/>
                <a:latin typeface="Arial" panose="020B0604020202020204" pitchFamily="34" charset="0"/>
              </a:rPr>
              <a:t> </a:t>
            </a:r>
            <a:r>
              <a:rPr lang="en-US" sz="2400" b="0" i="0" dirty="0">
                <a:solidFill>
                  <a:schemeClr val="bg1"/>
                </a:solidFill>
                <a:effectLst/>
                <a:latin typeface="Arial Black" panose="020B0A04020102020204" pitchFamily="34" charset="0"/>
              </a:rPr>
              <a:t> </a:t>
            </a:r>
          </a:p>
          <a:p>
            <a:pPr algn="l"/>
            <a:r>
              <a:rPr lang="en-US" sz="2400" dirty="0">
                <a:solidFill>
                  <a:schemeClr val="bg1"/>
                </a:solidFill>
                <a:latin typeface="Arial Black" panose="020B0A04020102020204" pitchFamily="34" charset="0"/>
              </a:rPr>
              <a:t>	</a:t>
            </a:r>
            <a:r>
              <a:rPr lang="en-US" sz="2100" dirty="0">
                <a:solidFill>
                  <a:schemeClr val="bg1"/>
                </a:solidFill>
                <a:latin typeface="Arial Black" panose="020B0A04020102020204" pitchFamily="34" charset="0"/>
              </a:rPr>
              <a:t>N</a:t>
            </a:r>
            <a:r>
              <a:rPr lang="en-US" sz="2100" b="0" i="0" dirty="0">
                <a:solidFill>
                  <a:schemeClr val="bg1"/>
                </a:solidFill>
                <a:effectLst/>
                <a:latin typeface="Arial Black" panose="020B0A04020102020204" pitchFamily="34" charset="0"/>
              </a:rPr>
              <a:t>ew survey was initiated in 2017–2018. This report has not been officially released by the BJP-led Narendra Modi's government </a:t>
            </a:r>
            <a:r>
              <a:rPr lang="en-US" sz="2100" b="1" i="0" dirty="0">
                <a:solidFill>
                  <a:schemeClr val="bg1"/>
                </a:solidFill>
                <a:effectLst/>
                <a:latin typeface="Arial Black" panose="020B0A04020102020204" pitchFamily="34" charset="0"/>
              </a:rPr>
              <a:t>2018-2019 reports </a:t>
            </a:r>
            <a:r>
              <a:rPr lang="en-US" sz="2100" b="0" i="0" dirty="0">
                <a:solidFill>
                  <a:schemeClr val="bg1"/>
                </a:solidFill>
                <a:effectLst/>
                <a:latin typeface="Arial Black" panose="020B0A04020102020204" pitchFamily="34" charset="0"/>
              </a:rPr>
              <a:t>According to the Pew Research Center, a significant majority of Indians consider the lack of employment opportunities as a "very big problem" in their country. </a:t>
            </a:r>
            <a:endParaRPr lang="en-US" sz="2000" b="0" i="0" dirty="0">
              <a:solidFill>
                <a:srgbClr val="202122"/>
              </a:solidFill>
              <a:effectLst/>
              <a:latin typeface="Arial" panose="020B0604020202020204" pitchFamily="34" charset="0"/>
            </a:endParaRPr>
          </a:p>
          <a:p>
            <a:pPr algn="ctr">
              <a:lnSpc>
                <a:spcPct val="150000"/>
              </a:lnSpc>
            </a:pPr>
            <a:endParaRPr lang="en-IN"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0657966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1000"/>
                                        <p:tgtEl>
                                          <p:spTgt spid="7">
                                            <p:txEl>
                                              <p:pRg st="5" end="5"/>
                                            </p:txEl>
                                          </p:spTgt>
                                        </p:tgtEl>
                                      </p:cBhvr>
                                    </p:animEffect>
                                    <p:anim calcmode="lin" valueType="num">
                                      <p:cBhvr>
                                        <p:cTn id="3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13037BCF-A0D6-1CC0-D9EC-FF10C3CE714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4514"/>
            <a:ext cx="12192000" cy="6858000"/>
          </a:xfrm>
          <a:prstGeom prst="rect">
            <a:avLst/>
          </a:prstGeom>
        </p:spPr>
      </p:pic>
      <p:sp>
        <p:nvSpPr>
          <p:cNvPr id="6" name="TextBox 5">
            <a:extLst>
              <a:ext uri="{FF2B5EF4-FFF2-40B4-BE49-F238E27FC236}">
                <a16:creationId xmlns:a16="http://schemas.microsoft.com/office/drawing/2014/main" id="{39AE5937-4BAB-2872-E053-C7AFA71E0CD7}"/>
              </a:ext>
            </a:extLst>
          </p:cNvPr>
          <p:cNvSpPr txBox="1"/>
          <p:nvPr/>
        </p:nvSpPr>
        <p:spPr>
          <a:xfrm>
            <a:off x="0" y="6858000"/>
            <a:ext cx="12192000" cy="230832"/>
          </a:xfrm>
          <a:prstGeom prst="rect">
            <a:avLst/>
          </a:prstGeom>
          <a:noFill/>
        </p:spPr>
        <p:txBody>
          <a:bodyPr wrap="square" rtlCol="0">
            <a:spAutoFit/>
          </a:bodyPr>
          <a:lstStyle/>
          <a:p>
            <a:r>
              <a:rPr lang="en-IN" sz="900">
                <a:hlinkClick r:id="rId3" tooltip="https://www.flickr.com/photos/126917537@N03/18653713393"/>
              </a:rPr>
              <a:t>This Photo</a:t>
            </a:r>
            <a:r>
              <a:rPr lang="en-IN" sz="900"/>
              <a:t> by Unknown Author is licensed under </a:t>
            </a:r>
            <a:r>
              <a:rPr lang="en-IN" sz="900">
                <a:hlinkClick r:id="rId4" tooltip="https://creativecommons.org/licenses/by/3.0/"/>
              </a:rPr>
              <a:t>CC BY</a:t>
            </a:r>
            <a:endParaRPr lang="en-IN" sz="900"/>
          </a:p>
        </p:txBody>
      </p:sp>
      <p:sp>
        <p:nvSpPr>
          <p:cNvPr id="3" name="Content Placeholder 2">
            <a:extLst>
              <a:ext uri="{FF2B5EF4-FFF2-40B4-BE49-F238E27FC236}">
                <a16:creationId xmlns:a16="http://schemas.microsoft.com/office/drawing/2014/main" id="{F83CDF9B-3899-5733-164F-1339F05084AA}"/>
              </a:ext>
            </a:extLst>
          </p:cNvPr>
          <p:cNvSpPr>
            <a:spLocks noGrp="1"/>
          </p:cNvSpPr>
          <p:nvPr>
            <p:ph idx="1"/>
          </p:nvPr>
        </p:nvSpPr>
        <p:spPr>
          <a:xfrm>
            <a:off x="244711" y="406399"/>
            <a:ext cx="10168128" cy="2195286"/>
          </a:xfrm>
          <a:solidFill>
            <a:schemeClr val="tx1">
              <a:alpha val="14000"/>
            </a:schemeClr>
          </a:solidFill>
        </p:spPr>
        <p:txBody>
          <a:bodyPr anchor="ctr">
            <a:normAutofit/>
          </a:bodyPr>
          <a:lstStyle/>
          <a:p>
            <a:r>
              <a:rPr lang="en-US" sz="2100" b="0" i="0" dirty="0">
                <a:solidFill>
                  <a:schemeClr val="bg1"/>
                </a:solidFill>
                <a:effectLst/>
                <a:latin typeface="Arial Black" panose="020B0A04020102020204" pitchFamily="34" charset="0"/>
              </a:rPr>
              <a:t>The report states that male youth had an unemployment rate of 17.4% and 18.7% in rural and urban areas, while women youth had rates of 13.6% and 27.2% respectively in 2017-18. However, the think tank of </a:t>
            </a:r>
            <a:r>
              <a:rPr lang="en-US" sz="2100" b="0" i="0" u="none" strike="noStrike" dirty="0">
                <a:solidFill>
                  <a:schemeClr val="bg1"/>
                </a:solidFill>
                <a:effectLst/>
                <a:latin typeface="Arial Black" panose="020B0A04020102020204" pitchFamily="34" charset="0"/>
                <a:hlinkClick r:id="rId5" tooltip="Government of India">
                  <a:extLst>
                    <a:ext uri="{A12FA001-AC4F-418D-AE19-62706E023703}">
                      <ahyp:hlinkClr xmlns:ahyp="http://schemas.microsoft.com/office/drawing/2018/hyperlinkcolor" val="tx"/>
                    </a:ext>
                  </a:extLst>
                </a:hlinkClick>
              </a:rPr>
              <a:t>Government of India</a:t>
            </a:r>
            <a:r>
              <a:rPr lang="en-US" sz="2100" b="0" i="0" dirty="0">
                <a:solidFill>
                  <a:schemeClr val="bg1"/>
                </a:solidFill>
                <a:effectLst/>
                <a:latin typeface="Arial Black" panose="020B0A04020102020204" pitchFamily="34" charset="0"/>
              </a:rPr>
              <a:t>, </a:t>
            </a:r>
            <a:r>
              <a:rPr lang="en-US" sz="2100" b="0" i="0" u="none" strike="noStrike" dirty="0">
                <a:solidFill>
                  <a:schemeClr val="bg1"/>
                </a:solidFill>
                <a:effectLst/>
                <a:latin typeface="Arial Black" panose="020B0A04020102020204" pitchFamily="34" charset="0"/>
                <a:hlinkClick r:id="rId6" tooltip="NITI Aayog">
                  <a:extLst>
                    <a:ext uri="{A12FA001-AC4F-418D-AE19-62706E023703}">
                      <ahyp:hlinkClr xmlns:ahyp="http://schemas.microsoft.com/office/drawing/2018/hyperlinkcolor" val="tx"/>
                    </a:ext>
                  </a:extLst>
                </a:hlinkClick>
              </a:rPr>
              <a:t>NITI Aayog</a:t>
            </a:r>
            <a:r>
              <a:rPr lang="en-US" sz="2100" b="0" i="0" dirty="0">
                <a:solidFill>
                  <a:schemeClr val="bg1"/>
                </a:solidFill>
                <a:effectLst/>
                <a:latin typeface="Arial Black" panose="020B0A04020102020204" pitchFamily="34" charset="0"/>
              </a:rPr>
              <a:t> says that these are not official and the data is not yet verified.</a:t>
            </a:r>
            <a:endParaRPr lang="en-IN" sz="2100" dirty="0">
              <a:solidFill>
                <a:schemeClr val="bg1"/>
              </a:solidFill>
              <a:latin typeface="Arial Black" panose="020B0A04020102020204" pitchFamily="34" charset="0"/>
            </a:endParaRPr>
          </a:p>
        </p:txBody>
      </p:sp>
      <p:sp>
        <p:nvSpPr>
          <p:cNvPr id="7" name="TextBox 6">
            <a:extLst>
              <a:ext uri="{FF2B5EF4-FFF2-40B4-BE49-F238E27FC236}">
                <a16:creationId xmlns:a16="http://schemas.microsoft.com/office/drawing/2014/main" id="{1FAA047F-1259-1E53-2A55-D061926D5014}"/>
              </a:ext>
            </a:extLst>
          </p:cNvPr>
          <p:cNvSpPr txBox="1"/>
          <p:nvPr/>
        </p:nvSpPr>
        <p:spPr>
          <a:xfrm>
            <a:off x="244711" y="3794651"/>
            <a:ext cx="8911771" cy="461665"/>
          </a:xfrm>
          <a:prstGeom prst="rect">
            <a:avLst/>
          </a:prstGeom>
          <a:solidFill>
            <a:schemeClr val="tx1">
              <a:alpha val="66000"/>
            </a:schemeClr>
          </a:solidFill>
        </p:spPr>
        <p:txBody>
          <a:bodyPr wrap="square" rtlCol="0">
            <a:spAutoFit/>
          </a:bodyPr>
          <a:lstStyle/>
          <a:p>
            <a:r>
              <a:rPr lang="en-IN" sz="2400" b="1" i="1" u="sng" dirty="0">
                <a:solidFill>
                  <a:schemeClr val="bg1"/>
                </a:solidFill>
                <a:latin typeface="Arial" panose="020B0604020202020204" pitchFamily="34" charset="0"/>
                <a:cs typeface="Arial" panose="020B0604020202020204" pitchFamily="34" charset="0"/>
              </a:rPr>
              <a:t>Measures taken by government to prevent employment:-</a:t>
            </a:r>
          </a:p>
        </p:txBody>
      </p:sp>
      <p:sp>
        <p:nvSpPr>
          <p:cNvPr id="9" name="TextBox 8">
            <a:extLst>
              <a:ext uri="{FF2B5EF4-FFF2-40B4-BE49-F238E27FC236}">
                <a16:creationId xmlns:a16="http://schemas.microsoft.com/office/drawing/2014/main" id="{E79DEFBB-1B8B-5922-D29D-DFC7A6E1EBFF}"/>
              </a:ext>
            </a:extLst>
          </p:cNvPr>
          <p:cNvSpPr txBox="1"/>
          <p:nvPr/>
        </p:nvSpPr>
        <p:spPr>
          <a:xfrm>
            <a:off x="1011936" y="4461360"/>
            <a:ext cx="10168128" cy="1938992"/>
          </a:xfrm>
          <a:prstGeom prst="rect">
            <a:avLst/>
          </a:prstGeom>
          <a:solidFill>
            <a:schemeClr val="tx1">
              <a:alpha val="47000"/>
            </a:schemeClr>
          </a:solidFill>
        </p:spPr>
        <p:txBody>
          <a:bodyPr wrap="square" rtlCol="0">
            <a:spAutoFit/>
          </a:bodyPr>
          <a:lstStyle/>
          <a:p>
            <a:r>
              <a:rPr lang="en-US" b="0" i="0" dirty="0">
                <a:solidFill>
                  <a:srgbClr val="BDC1C6"/>
                </a:solidFill>
                <a:effectLst/>
                <a:latin typeface="arial" panose="020B0604020202020204" pitchFamily="34" charset="0"/>
              </a:rPr>
              <a:t> </a:t>
            </a:r>
            <a:r>
              <a:rPr lang="en-US" sz="2400" b="1" i="0" dirty="0">
                <a:solidFill>
                  <a:schemeClr val="bg1"/>
                </a:solidFill>
                <a:effectLst/>
                <a:latin typeface="arial" panose="020B0604020202020204" pitchFamily="34" charset="0"/>
              </a:rPr>
              <a:t>Pradhan Mantri Mudra Yojana (PMMY) is being implemented by the Government for facilitating self-employment</a:t>
            </a:r>
            <a:r>
              <a:rPr lang="en-US" sz="2400" b="0" i="0" dirty="0">
                <a:solidFill>
                  <a:schemeClr val="bg1"/>
                </a:solidFill>
                <a:effectLst/>
                <a:latin typeface="arial" panose="020B0604020202020204" pitchFamily="34" charset="0"/>
              </a:rPr>
              <a:t>. Under PMMY, collateral free loans </a:t>
            </a:r>
            <a:r>
              <a:rPr lang="en-US" sz="2400" b="0" i="0" dirty="0" err="1">
                <a:solidFill>
                  <a:schemeClr val="bg1"/>
                </a:solidFill>
                <a:effectLst/>
                <a:latin typeface="arial" panose="020B0604020202020204" pitchFamily="34" charset="0"/>
              </a:rPr>
              <a:t>upto</a:t>
            </a:r>
            <a:r>
              <a:rPr lang="en-US" sz="2400" b="0" i="0" dirty="0">
                <a:solidFill>
                  <a:schemeClr val="bg1"/>
                </a:solidFill>
                <a:effectLst/>
                <a:latin typeface="arial" panose="020B0604020202020204" pitchFamily="34" charset="0"/>
              </a:rPr>
              <a:t> Rs. 10 lakh, are extended to micro/small business enterprises and to individuals to enable them to setup or expand their business activities</a:t>
            </a:r>
            <a:r>
              <a:rPr lang="en-US" b="0" i="0" dirty="0">
                <a:solidFill>
                  <a:srgbClr val="BDC1C6"/>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40274913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1000"/>
                                        <p:tgtEl>
                                          <p:spTgt spid="9">
                                            <p:txEl>
                                              <p:pRg st="0" end="0"/>
                                            </p:txEl>
                                          </p:spTgt>
                                        </p:tgtEl>
                                      </p:cBhvr>
                                    </p:animEffect>
                                    <p:anim calcmode="lin" valueType="num">
                                      <p:cBhvr>
                                        <p:cTn id="2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4" descr="Aerial view of a highway near the ocean">
            <a:extLst>
              <a:ext uri="{FF2B5EF4-FFF2-40B4-BE49-F238E27FC236}">
                <a16:creationId xmlns:a16="http://schemas.microsoft.com/office/drawing/2014/main" id="{FFA2803E-F76A-A40D-3BD9-D19206C04B47}"/>
              </a:ext>
            </a:extLst>
          </p:cNvPr>
          <p:cNvPicPr>
            <a:picLocks noChangeAspect="1"/>
          </p:cNvPicPr>
          <p:nvPr/>
        </p:nvPicPr>
        <p:blipFill rotWithShape="1">
          <a:blip r:embed="rId2"/>
          <a:srcRect t="11833" b="13167"/>
          <a:stretch/>
        </p:blipFill>
        <p:spPr>
          <a:xfrm>
            <a:off x="23" y="0"/>
            <a:ext cx="12191977" cy="6858022"/>
          </a:xfrm>
          <a:prstGeom prst="rect">
            <a:avLst/>
          </a:prstGeom>
        </p:spPr>
      </p:pic>
      <p:sp>
        <p:nvSpPr>
          <p:cNvPr id="18"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82602-F418-18FA-88A2-C8BEFC979BD6}"/>
              </a:ext>
            </a:extLst>
          </p:cNvPr>
          <p:cNvSpPr>
            <a:spLocks noGrp="1"/>
          </p:cNvSpPr>
          <p:nvPr>
            <p:ph type="ctrTitle"/>
          </p:nvPr>
        </p:nvSpPr>
        <p:spPr>
          <a:xfrm>
            <a:off x="643466" y="840464"/>
            <a:ext cx="7664263" cy="4409961"/>
          </a:xfrm>
        </p:spPr>
        <p:txBody>
          <a:bodyPr anchor="t">
            <a:normAutofit/>
          </a:bodyPr>
          <a:lstStyle/>
          <a:p>
            <a:r>
              <a:rPr lang="en-IN" sz="6600" dirty="0">
                <a:solidFill>
                  <a:schemeClr val="bg1"/>
                </a:solidFill>
              </a:rPr>
              <a:t>Thank you</a:t>
            </a:r>
          </a:p>
        </p:txBody>
      </p:sp>
      <p:sp>
        <p:nvSpPr>
          <p:cNvPr id="3" name="Subtitle 2">
            <a:extLst>
              <a:ext uri="{FF2B5EF4-FFF2-40B4-BE49-F238E27FC236}">
                <a16:creationId xmlns:a16="http://schemas.microsoft.com/office/drawing/2014/main" id="{D3E9EFA1-BC02-FA0E-1653-BFC47235285E}"/>
              </a:ext>
            </a:extLst>
          </p:cNvPr>
          <p:cNvSpPr>
            <a:spLocks noGrp="1"/>
          </p:cNvSpPr>
          <p:nvPr>
            <p:ph type="subTitle" idx="1"/>
          </p:nvPr>
        </p:nvSpPr>
        <p:spPr>
          <a:xfrm>
            <a:off x="7021636" y="4816507"/>
            <a:ext cx="5449479" cy="1663495"/>
          </a:xfrm>
        </p:spPr>
        <p:txBody>
          <a:bodyPr anchor="b">
            <a:normAutofit/>
          </a:bodyPr>
          <a:lstStyle/>
          <a:p>
            <a:r>
              <a:rPr lang="en-IN" dirty="0">
                <a:solidFill>
                  <a:schemeClr val="bg1"/>
                </a:solidFill>
              </a:rPr>
              <a:t>Source :</a:t>
            </a:r>
          </a:p>
          <a:p>
            <a:r>
              <a:rPr lang="en-IN" dirty="0">
                <a:solidFill>
                  <a:schemeClr val="bg1"/>
                </a:solidFill>
              </a:rPr>
              <a:t>	Wikipedia &amp; google</a:t>
            </a:r>
          </a:p>
        </p:txBody>
      </p:sp>
      <p:sp>
        <p:nvSpPr>
          <p:cNvPr id="19"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BC7990C-48DC-FA20-0D12-569F2F5479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1024" y="2367110"/>
            <a:ext cx="5296943" cy="2993923"/>
          </a:xfrm>
          <a:prstGeom prst="rect">
            <a:avLst/>
          </a:prstGeom>
        </p:spPr>
      </p:pic>
    </p:spTree>
    <p:extLst>
      <p:ext uri="{BB962C8B-B14F-4D97-AF65-F5344CB8AC3E}">
        <p14:creationId xmlns:p14="http://schemas.microsoft.com/office/powerpoint/2010/main" val="41298011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carved figures of humans">
            <a:extLst>
              <a:ext uri="{FF2B5EF4-FFF2-40B4-BE49-F238E27FC236}">
                <a16:creationId xmlns:a16="http://schemas.microsoft.com/office/drawing/2014/main" id="{2EE6DAAC-8C83-2533-4592-0282270BE48A}"/>
              </a:ext>
            </a:extLst>
          </p:cNvPr>
          <p:cNvPicPr>
            <a:picLocks noChangeAspect="1"/>
          </p:cNvPicPr>
          <p:nvPr/>
        </p:nvPicPr>
        <p:blipFill rotWithShape="1">
          <a:blip r:embed="rId2"/>
          <a:srcRect t="21042" r="-2" b="-2"/>
          <a:stretch/>
        </p:blipFill>
        <p:spPr>
          <a:xfrm>
            <a:off x="20" y="10"/>
            <a:ext cx="12191980" cy="6857990"/>
          </a:xfrm>
          <a:prstGeom prst="rect">
            <a:avLst/>
          </a:prstGeom>
          <a:solidFill>
            <a:schemeClr val="tx1"/>
          </a:solidFill>
          <a:ln>
            <a:solidFill>
              <a:schemeClr val="tx1"/>
            </a:solidFill>
          </a:ln>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B8433-6EE1-E6F0-096F-4B3D2C7042D7}"/>
              </a:ext>
            </a:extLst>
          </p:cNvPr>
          <p:cNvSpPr>
            <a:spLocks noGrp="1"/>
          </p:cNvSpPr>
          <p:nvPr>
            <p:ph type="title" idx="4294967295"/>
          </p:nvPr>
        </p:nvSpPr>
        <p:spPr>
          <a:xfrm>
            <a:off x="406094" y="1165496"/>
            <a:ext cx="4411548" cy="3592323"/>
          </a:xfrm>
        </p:spPr>
        <p:txBody>
          <a:bodyPr vert="horz" lIns="91440" tIns="45720" rIns="91440" bIns="45720" rtlCol="0" anchor="ctr">
            <a:normAutofit/>
          </a:bodyPr>
          <a:lstStyle/>
          <a:p>
            <a:r>
              <a:rPr lang="en-US" sz="4800" b="0" dirty="0">
                <a:solidFill>
                  <a:schemeClr val="bg1"/>
                </a:solidFill>
                <a:ea typeface="+mj-lt"/>
                <a:cs typeface="+mj-lt"/>
              </a:rPr>
              <a:t>Top 5 Current Major Social issues in India in 2022</a:t>
            </a:r>
            <a:endParaRPr lang="en-US" dirty="0"/>
          </a:p>
          <a:p>
            <a:endParaRPr lang="en-US" sz="4800" b="0" dirty="0">
              <a:solidFill>
                <a:schemeClr val="bg1"/>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08635FF-9F35-FFDF-244F-5C42568980F2}"/>
              </a:ext>
            </a:extLst>
          </p:cNvPr>
          <p:cNvSpPr txBox="1"/>
          <p:nvPr/>
        </p:nvSpPr>
        <p:spPr>
          <a:xfrm>
            <a:off x="531062" y="4592639"/>
            <a:ext cx="3724099" cy="1951496"/>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IN" sz="2800" b="1" dirty="0">
                <a:solidFill>
                  <a:schemeClr val="bg2"/>
                </a:solidFill>
                <a:latin typeface="Arial" panose="020B0604020202020204" pitchFamily="34" charset="0"/>
                <a:cs typeface="Arial" panose="020B0604020202020204" pitchFamily="34" charset="0"/>
              </a:rPr>
              <a:t>Corruption </a:t>
            </a:r>
          </a:p>
          <a:p>
            <a:pPr marL="285750" indent="-285750">
              <a:lnSpc>
                <a:spcPct val="150000"/>
              </a:lnSpc>
              <a:buFont typeface="Arial" panose="020B0604020202020204" pitchFamily="34" charset="0"/>
              <a:buChar char="•"/>
            </a:pPr>
            <a:r>
              <a:rPr lang="en-IN" sz="2800" b="1" dirty="0">
                <a:solidFill>
                  <a:schemeClr val="bg2"/>
                </a:solidFill>
                <a:latin typeface="Arial" panose="020B0604020202020204" pitchFamily="34" charset="0"/>
                <a:cs typeface="Arial" panose="020B0604020202020204" pitchFamily="34" charset="0"/>
              </a:rPr>
              <a:t>Basic Sanitation</a:t>
            </a:r>
          </a:p>
          <a:p>
            <a:pPr marL="285750" indent="-285750">
              <a:lnSpc>
                <a:spcPct val="150000"/>
              </a:lnSpc>
              <a:buFont typeface="Arial" panose="020B0604020202020204" pitchFamily="34" charset="0"/>
              <a:buChar char="•"/>
            </a:pPr>
            <a:r>
              <a:rPr lang="en-IN" sz="2800" b="1" dirty="0">
                <a:solidFill>
                  <a:schemeClr val="bg2"/>
                </a:solidFill>
                <a:latin typeface="Arial" panose="020B0604020202020204" pitchFamily="34" charset="0"/>
                <a:cs typeface="Arial" panose="020B0604020202020204" pitchFamily="34" charset="0"/>
              </a:rPr>
              <a:t>Pollution</a:t>
            </a:r>
          </a:p>
        </p:txBody>
      </p:sp>
      <p:sp>
        <p:nvSpPr>
          <p:cNvPr id="5" name="TextBox 4">
            <a:extLst>
              <a:ext uri="{FF2B5EF4-FFF2-40B4-BE49-F238E27FC236}">
                <a16:creationId xmlns:a16="http://schemas.microsoft.com/office/drawing/2014/main" id="{6839F0D3-2647-7054-70B0-790627562077}"/>
              </a:ext>
            </a:extLst>
          </p:cNvPr>
          <p:cNvSpPr txBox="1"/>
          <p:nvPr/>
        </p:nvSpPr>
        <p:spPr>
          <a:xfrm>
            <a:off x="4075731" y="4592639"/>
            <a:ext cx="3211651" cy="1815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Poverty</a:t>
            </a:r>
          </a:p>
          <a:p>
            <a:pPr marL="285750" indent="-285750">
              <a:lnSpc>
                <a:spcPct val="150000"/>
              </a:lnSpc>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Unemployment </a:t>
            </a:r>
          </a:p>
          <a:p>
            <a:endParaRPr lang="en-IN" sz="2800" dirty="0">
              <a:solidFill>
                <a:schemeClr val="bg1"/>
              </a:solidFill>
            </a:endParaRPr>
          </a:p>
        </p:txBody>
      </p:sp>
    </p:spTree>
    <p:extLst>
      <p:ext uri="{BB962C8B-B14F-4D97-AF65-F5344CB8AC3E}">
        <p14:creationId xmlns:p14="http://schemas.microsoft.com/office/powerpoint/2010/main" val="34705017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
            <a:extLst>
              <a:ext uri="{FF2B5EF4-FFF2-40B4-BE49-F238E27FC236}">
                <a16:creationId xmlns:a16="http://schemas.microsoft.com/office/drawing/2014/main" id="{AA5BF4D8-516F-D072-1094-D2A1D5A6DA83}"/>
              </a:ext>
            </a:extLst>
          </p:cNvPr>
          <p:cNvPicPr>
            <a:picLocks noChangeAspect="1"/>
          </p:cNvPicPr>
          <p:nvPr/>
        </p:nvPicPr>
        <p:blipFill rotWithShape="1">
          <a:blip r:embed="rId2"/>
          <a:srcRect t="3125" b="3125"/>
          <a:stretch/>
        </p:blipFill>
        <p:spPr>
          <a:xfrm>
            <a:off x="20" y="-22"/>
            <a:ext cx="12191977" cy="6858022"/>
          </a:xfrm>
          <a:prstGeom prst="rect">
            <a:avLst/>
          </a:prstGeom>
        </p:spPr>
      </p:pic>
      <p:sp>
        <p:nvSpPr>
          <p:cNvPr id="44"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CBBD1-A126-FB3C-AB98-2ADEFC855987}"/>
              </a:ext>
            </a:extLst>
          </p:cNvPr>
          <p:cNvSpPr>
            <a:spLocks noGrp="1"/>
          </p:cNvSpPr>
          <p:nvPr>
            <p:ph type="ctrTitle" idx="4294967295"/>
          </p:nvPr>
        </p:nvSpPr>
        <p:spPr>
          <a:xfrm>
            <a:off x="197768" y="284033"/>
            <a:ext cx="4998346" cy="909431"/>
          </a:xfrm>
        </p:spPr>
        <p:txBody>
          <a:bodyPr vert="horz" lIns="91440" tIns="45720" rIns="91440" bIns="45720" rtlCol="0" anchor="t">
            <a:normAutofit fontScale="90000"/>
          </a:bodyPr>
          <a:lstStyle/>
          <a:p>
            <a:pPr marL="857250" indent="-857250">
              <a:buFont typeface="Wingdings" panose="05000000000000000000" pitchFamily="2" charset="2"/>
              <a:buChar char="v"/>
            </a:pPr>
            <a:r>
              <a:rPr lang="en-US" sz="6000" i="1" dirty="0">
                <a:solidFill>
                  <a:schemeClr val="bg1"/>
                </a:solidFill>
              </a:rPr>
              <a:t>Corruption...</a:t>
            </a:r>
            <a:endParaRPr lang="en-US" i="1" dirty="0">
              <a:solidFill>
                <a:schemeClr val="bg1"/>
              </a:solidFill>
            </a:endParaRPr>
          </a:p>
        </p:txBody>
      </p:sp>
      <p:sp>
        <p:nvSpPr>
          <p:cNvPr id="45"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A5EBF37-651D-2322-4AB0-8AD7645BC5E2}"/>
              </a:ext>
            </a:extLst>
          </p:cNvPr>
          <p:cNvSpPr txBox="1"/>
          <p:nvPr/>
        </p:nvSpPr>
        <p:spPr>
          <a:xfrm>
            <a:off x="123645" y="1187571"/>
            <a:ext cx="11255555" cy="5262979"/>
          </a:xfrm>
          <a:prstGeom prst="rect">
            <a:avLst/>
          </a:prstGeom>
          <a:solidFill>
            <a:schemeClr val="tx1">
              <a:alpha val="31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solidFill>
                  <a:schemeClr val="bg2"/>
                </a:solidFill>
                <a:latin typeface="Corbel"/>
                <a:ea typeface="+mn-lt"/>
                <a:cs typeface="+mn-lt"/>
              </a:rPr>
              <a:t>Corruption is Fraudulent conduct by those in power.</a:t>
            </a:r>
            <a:r>
              <a:rPr lang="en-GB" sz="2800" b="1" dirty="0">
                <a:solidFill>
                  <a:schemeClr val="bg2"/>
                </a:solidFill>
                <a:latin typeface="Corbel"/>
              </a:rPr>
              <a:t> </a:t>
            </a:r>
            <a:r>
              <a:rPr lang="en-GB" sz="2800" b="1" dirty="0">
                <a:solidFill>
                  <a:schemeClr val="bg1"/>
                </a:solidFill>
                <a:latin typeface="Corbel"/>
              </a:rPr>
              <a:t>Corruption in India is a result of the connection between bureaucrats, politicians and criminals  bribes were paid for getting wrong things done, but now bribe is paid for getting right things done at right time. </a:t>
            </a:r>
            <a:endParaRPr lang="en-US" sz="2800" b="1" dirty="0">
              <a:solidFill>
                <a:schemeClr val="bg1"/>
              </a:solidFill>
              <a:latin typeface="Corbel"/>
            </a:endParaRPr>
          </a:p>
          <a:p>
            <a:endParaRPr lang="en-GB" sz="2800" b="1" dirty="0">
              <a:latin typeface="Corbel"/>
              <a:cs typeface="Arial"/>
            </a:endParaRPr>
          </a:p>
          <a:p>
            <a:r>
              <a:rPr lang="en-GB" sz="2800" b="1" i="1" dirty="0">
                <a:solidFill>
                  <a:schemeClr val="bg2"/>
                </a:solidFill>
                <a:latin typeface="Arial"/>
                <a:cs typeface="Arial"/>
              </a:rPr>
              <a:t>Causes of Corruption</a:t>
            </a:r>
          </a:p>
          <a:p>
            <a:pPr marL="285750" indent="-285750">
              <a:buFont typeface="Arial"/>
              <a:buChar char="•"/>
            </a:pPr>
            <a:r>
              <a:rPr lang="en-GB" sz="2800" b="1" dirty="0">
                <a:solidFill>
                  <a:schemeClr val="bg2"/>
                </a:solidFill>
                <a:latin typeface="Corbel"/>
              </a:rPr>
              <a:t>Greed of money, desires.</a:t>
            </a:r>
            <a:endParaRPr lang="en-US" sz="2800" b="1" dirty="0">
              <a:solidFill>
                <a:schemeClr val="bg2"/>
              </a:solidFill>
              <a:latin typeface="Corbel"/>
            </a:endParaRPr>
          </a:p>
          <a:p>
            <a:pPr marL="285750" indent="-285750">
              <a:buFont typeface="Arial"/>
              <a:buChar char="•"/>
            </a:pPr>
            <a:r>
              <a:rPr lang="en-GB" sz="2800" b="1" dirty="0">
                <a:solidFill>
                  <a:schemeClr val="bg2"/>
                </a:solidFill>
                <a:latin typeface="Corbel"/>
              </a:rPr>
              <a:t>Higher levels of market and political monopolization</a:t>
            </a:r>
          </a:p>
          <a:p>
            <a:pPr marL="285750" indent="-285750">
              <a:buFont typeface="Arial"/>
              <a:buChar char="•"/>
            </a:pPr>
            <a:r>
              <a:rPr lang="en-GB" sz="2800" b="1" dirty="0">
                <a:solidFill>
                  <a:schemeClr val="bg2"/>
                </a:solidFill>
                <a:latin typeface="Corbel"/>
              </a:rPr>
              <a:t>Low levels of democracy, weak civil participation and low political transparency</a:t>
            </a:r>
          </a:p>
          <a:p>
            <a:pPr marL="285750" indent="-285750">
              <a:buFont typeface="Arial"/>
              <a:buChar char="•"/>
            </a:pPr>
            <a:r>
              <a:rPr lang="en-GB" sz="2800" b="1" dirty="0">
                <a:solidFill>
                  <a:schemeClr val="bg2"/>
                </a:solidFill>
                <a:latin typeface="Corbel"/>
              </a:rPr>
              <a:t>Higher levels of bureaucracy and inefficient administrative structures</a:t>
            </a:r>
          </a:p>
          <a:p>
            <a:endParaRPr lang="en-GB" sz="2800" b="1" dirty="0">
              <a:latin typeface="Corbel"/>
            </a:endParaRPr>
          </a:p>
        </p:txBody>
      </p:sp>
    </p:spTree>
    <p:extLst>
      <p:ext uri="{BB962C8B-B14F-4D97-AF65-F5344CB8AC3E}">
        <p14:creationId xmlns:p14="http://schemas.microsoft.com/office/powerpoint/2010/main" val="20139974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xEl>
                                              <p:pRg st="0" end="0"/>
                                            </p:txEl>
                                          </p:spTgt>
                                        </p:tgtEl>
                                        <p:attrNameLst>
                                          <p:attrName>style.visibility</p:attrName>
                                        </p:attrNameLst>
                                      </p:cBhvr>
                                      <p:to>
                                        <p:strVal val="visible"/>
                                      </p:to>
                                    </p:set>
                                    <p:animEffect transition="in" filter="wipe(left)">
                                      <p:cBhvr>
                                        <p:cTn id="12" dur="700"/>
                                        <p:tgtEl>
                                          <p:spTgt spid="4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6">
                                            <p:txEl>
                                              <p:pRg st="2" end="2"/>
                                            </p:txEl>
                                          </p:spTgt>
                                        </p:tgtEl>
                                        <p:attrNameLst>
                                          <p:attrName>style.visibility</p:attrName>
                                        </p:attrNameLst>
                                      </p:cBhvr>
                                      <p:to>
                                        <p:strVal val="visible"/>
                                      </p:to>
                                    </p:set>
                                    <p:animEffect transition="in" filter="wipe(down)">
                                      <p:cBhvr>
                                        <p:cTn id="15" dur="700"/>
                                        <p:tgtEl>
                                          <p:spTgt spid="46">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6">
                                            <p:txEl>
                                              <p:pRg st="3" end="3"/>
                                            </p:txEl>
                                          </p:spTgt>
                                        </p:tgtEl>
                                        <p:attrNameLst>
                                          <p:attrName>style.visibility</p:attrName>
                                        </p:attrNameLst>
                                      </p:cBhvr>
                                      <p:to>
                                        <p:strVal val="visible"/>
                                      </p:to>
                                    </p:set>
                                    <p:animEffect transition="in" filter="wipe(down)">
                                      <p:cBhvr>
                                        <p:cTn id="18" dur="700"/>
                                        <p:tgtEl>
                                          <p:spTgt spid="46">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6">
                                            <p:txEl>
                                              <p:pRg st="4" end="4"/>
                                            </p:txEl>
                                          </p:spTgt>
                                        </p:tgtEl>
                                        <p:attrNameLst>
                                          <p:attrName>style.visibility</p:attrName>
                                        </p:attrNameLst>
                                      </p:cBhvr>
                                      <p:to>
                                        <p:strVal val="visible"/>
                                      </p:to>
                                    </p:set>
                                    <p:animEffect transition="in" filter="wipe(down)">
                                      <p:cBhvr>
                                        <p:cTn id="21" dur="700"/>
                                        <p:tgtEl>
                                          <p:spTgt spid="46">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6">
                                            <p:txEl>
                                              <p:pRg st="5" end="5"/>
                                            </p:txEl>
                                          </p:spTgt>
                                        </p:tgtEl>
                                        <p:attrNameLst>
                                          <p:attrName>style.visibility</p:attrName>
                                        </p:attrNameLst>
                                      </p:cBhvr>
                                      <p:to>
                                        <p:strVal val="visible"/>
                                      </p:to>
                                    </p:set>
                                    <p:animEffect transition="in" filter="wipe(down)">
                                      <p:cBhvr>
                                        <p:cTn id="24" dur="700"/>
                                        <p:tgtEl>
                                          <p:spTgt spid="46">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xEl>
                                              <p:pRg st="6" end="6"/>
                                            </p:txEl>
                                          </p:spTgt>
                                        </p:tgtEl>
                                        <p:attrNameLst>
                                          <p:attrName>style.visibility</p:attrName>
                                        </p:attrNameLst>
                                      </p:cBhvr>
                                      <p:to>
                                        <p:strVal val="visible"/>
                                      </p:to>
                                    </p:set>
                                    <p:animEffect transition="in" filter="wipe(down)">
                                      <p:cBhvr>
                                        <p:cTn id="27" dur="700"/>
                                        <p:tgtEl>
                                          <p:spTgt spid="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19B48299-D5B5-043C-B32E-723CD9902140}"/>
              </a:ext>
            </a:extLst>
          </p:cNvPr>
          <p:cNvPicPr>
            <a:picLocks noChangeAspect="1"/>
          </p:cNvPicPr>
          <p:nvPr/>
        </p:nvPicPr>
        <p:blipFill rotWithShape="1">
          <a:blip r:embed="rId2"/>
          <a:srcRect l="5189"/>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28B3F89-3288-A532-3AD9-4B0886C77896}"/>
              </a:ext>
            </a:extLst>
          </p:cNvPr>
          <p:cNvSpPr txBox="1"/>
          <p:nvPr/>
        </p:nvSpPr>
        <p:spPr>
          <a:xfrm>
            <a:off x="5388793" y="1395336"/>
            <a:ext cx="6630679" cy="4055523"/>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110000"/>
              </a:lnSpc>
              <a:spcAft>
                <a:spcPts val="600"/>
              </a:spcAft>
            </a:pPr>
            <a:r>
              <a:rPr lang="en-US" sz="2800" b="1" i="1">
                <a:latin typeface="Arial"/>
                <a:cs typeface="Arial"/>
              </a:rPr>
              <a:t>"Corruption can be stop by </a:t>
            </a:r>
            <a:r>
              <a:rPr lang="en-US" sz="2800" b="1" i="1">
                <a:latin typeface="Arial"/>
                <a:ea typeface="+mn-lt"/>
                <a:cs typeface="+mn-lt"/>
              </a:rPr>
              <a:t>curing the mind of it rather that fighting it directly'</a:t>
            </a:r>
            <a:endParaRPr lang="en-US" sz="2800" b="1" i="1">
              <a:latin typeface="Arial"/>
              <a:cs typeface="Arial"/>
            </a:endParaRPr>
          </a:p>
        </p:txBody>
      </p:sp>
      <p:pic>
        <p:nvPicPr>
          <p:cNvPr id="3" name="Picture 4">
            <a:extLst>
              <a:ext uri="{FF2B5EF4-FFF2-40B4-BE49-F238E27FC236}">
                <a16:creationId xmlns:a16="http://schemas.microsoft.com/office/drawing/2014/main" id="{21F531C5-A676-D6C5-F1EC-DA07DB81D854}"/>
              </a:ext>
            </a:extLst>
          </p:cNvPr>
          <p:cNvPicPr>
            <a:picLocks noChangeAspect="1"/>
          </p:cNvPicPr>
          <p:nvPr/>
        </p:nvPicPr>
        <p:blipFill>
          <a:blip r:embed="rId3"/>
          <a:stretch>
            <a:fillRect/>
          </a:stretch>
        </p:blipFill>
        <p:spPr>
          <a:xfrm>
            <a:off x="497457" y="1070480"/>
            <a:ext cx="4425350" cy="5493419"/>
          </a:xfrm>
          <a:prstGeom prst="rect">
            <a:avLst/>
          </a:prstGeom>
        </p:spPr>
      </p:pic>
      <p:sp>
        <p:nvSpPr>
          <p:cNvPr id="7" name="TextBox 6">
            <a:extLst>
              <a:ext uri="{FF2B5EF4-FFF2-40B4-BE49-F238E27FC236}">
                <a16:creationId xmlns:a16="http://schemas.microsoft.com/office/drawing/2014/main" id="{3605991E-B1ED-6CB4-DC2B-5786296F316F}"/>
              </a:ext>
            </a:extLst>
          </p:cNvPr>
          <p:cNvSpPr txBox="1"/>
          <p:nvPr/>
        </p:nvSpPr>
        <p:spPr>
          <a:xfrm>
            <a:off x="324928" y="339306"/>
            <a:ext cx="5014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orbel"/>
                <a:cs typeface="Segoe UI"/>
              </a:rPr>
              <a:t>Cause of police corruption :</a:t>
            </a:r>
          </a:p>
        </p:txBody>
      </p:sp>
    </p:spTree>
    <p:extLst>
      <p:ext uri="{BB962C8B-B14F-4D97-AF65-F5344CB8AC3E}">
        <p14:creationId xmlns:p14="http://schemas.microsoft.com/office/powerpoint/2010/main" val="3708078703"/>
      </p:ext>
    </p:extLst>
  </p:cSld>
  <p:clrMapOvr>
    <a:overrideClrMapping bg1="dk1" tx1="lt1" bg2="dk2" tx2="lt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sanitising hand">
            <a:extLst>
              <a:ext uri="{FF2B5EF4-FFF2-40B4-BE49-F238E27FC236}">
                <a16:creationId xmlns:a16="http://schemas.microsoft.com/office/drawing/2014/main" id="{D45440A4-D539-65A6-9A61-E8FDC5415670}"/>
              </a:ext>
            </a:extLst>
          </p:cNvPr>
          <p:cNvPicPr>
            <a:picLocks noChangeAspect="1"/>
          </p:cNvPicPr>
          <p:nvPr/>
        </p:nvPicPr>
        <p:blipFill rotWithShape="1">
          <a:blip r:embed="rId2"/>
          <a:srcRect l="1710" r="11390" b="-1"/>
          <a:stretch/>
        </p:blipFill>
        <p:spPr>
          <a:xfrm>
            <a:off x="3552517" y="10"/>
            <a:ext cx="8668512" cy="6857990"/>
          </a:xfrm>
          <a:prstGeom prst="rect">
            <a:avLst/>
          </a:prstGeom>
        </p:spPr>
      </p:pic>
      <p:sp>
        <p:nvSpPr>
          <p:cNvPr id="27"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7535C-64A1-5798-3BB3-C50209CB1B4C}"/>
              </a:ext>
            </a:extLst>
          </p:cNvPr>
          <p:cNvSpPr>
            <a:spLocks noGrp="1"/>
          </p:cNvSpPr>
          <p:nvPr>
            <p:ph type="ctrTitle"/>
          </p:nvPr>
        </p:nvSpPr>
        <p:spPr>
          <a:xfrm>
            <a:off x="340916" y="580358"/>
            <a:ext cx="4828953" cy="1136536"/>
          </a:xfrm>
          <a:noFill/>
        </p:spPr>
        <p:txBody>
          <a:bodyPr vert="horz" lIns="91440" tIns="45720" rIns="91440" bIns="45720" rtlCol="0" anchor="ctr">
            <a:normAutofit fontScale="90000"/>
          </a:bodyPr>
          <a:lstStyle/>
          <a:p>
            <a:pPr marL="571500" indent="-571500" algn="ctr">
              <a:buFont typeface="Wingdings" panose="05000000000000000000" pitchFamily="2" charset="2"/>
              <a:buChar char="v"/>
            </a:pPr>
            <a:r>
              <a:rPr lang="en-US" sz="4400" i="1" dirty="0"/>
              <a:t>Basic sanitation</a:t>
            </a:r>
          </a:p>
        </p:txBody>
      </p:sp>
      <p:sp>
        <p:nvSpPr>
          <p:cNvPr id="3" name="Subtitle 2">
            <a:extLst>
              <a:ext uri="{FF2B5EF4-FFF2-40B4-BE49-F238E27FC236}">
                <a16:creationId xmlns:a16="http://schemas.microsoft.com/office/drawing/2014/main" id="{BD972548-E209-8506-7019-41668925A06F}"/>
              </a:ext>
            </a:extLst>
          </p:cNvPr>
          <p:cNvSpPr>
            <a:spLocks noGrp="1"/>
          </p:cNvSpPr>
          <p:nvPr>
            <p:ph type="subTitle" idx="1"/>
          </p:nvPr>
        </p:nvSpPr>
        <p:spPr>
          <a:xfrm>
            <a:off x="477980" y="1709903"/>
            <a:ext cx="8005886" cy="4586820"/>
          </a:xfrm>
        </p:spPr>
        <p:txBody>
          <a:bodyPr vert="horz" lIns="91440" tIns="45720" rIns="91440" bIns="45720" rtlCol="0" anchor="t">
            <a:normAutofit/>
          </a:bodyPr>
          <a:lstStyle/>
          <a:p>
            <a:pPr marL="342900" indent="-342900">
              <a:buFont typeface="Wingdings" panose="020B0604020202020204" pitchFamily="34" charset="0"/>
              <a:buChar char="v"/>
            </a:pPr>
            <a:r>
              <a:rPr lang="en-GB" sz="2000" b="1" dirty="0">
                <a:ea typeface="+mn-lt"/>
                <a:cs typeface="+mn-lt"/>
              </a:rPr>
              <a:t>uneven distribution of precipitation and demographic density cause issues. Due to the lack of appropriate access to </a:t>
            </a:r>
            <a:r>
              <a:rPr lang="en-GB" sz="2000" b="1" i="1" u="sng" dirty="0">
                <a:ea typeface="+mn-lt"/>
                <a:cs typeface="+mn-lt"/>
              </a:rPr>
              <a:t>clean water</a:t>
            </a:r>
            <a:r>
              <a:rPr lang="en-GB" sz="2000" b="1" dirty="0">
                <a:ea typeface="+mn-lt"/>
                <a:cs typeface="+mn-lt"/>
              </a:rPr>
              <a:t> and related infrastructures such as </a:t>
            </a:r>
            <a:r>
              <a:rPr lang="en-GB" sz="2000" b="1" i="1" u="sng" dirty="0">
                <a:ea typeface="+mn-lt"/>
                <a:cs typeface="+mn-lt"/>
              </a:rPr>
              <a:t>toilets </a:t>
            </a:r>
            <a:r>
              <a:rPr lang="en-GB" sz="2000" b="1" dirty="0">
                <a:ea typeface="+mn-lt"/>
                <a:cs typeface="+mn-lt"/>
              </a:rPr>
              <a:t>and other resources.</a:t>
            </a:r>
            <a:endParaRPr lang="en-US" dirty="0"/>
          </a:p>
          <a:p>
            <a:r>
              <a:rPr lang="en-GB" sz="2400" b="1" i="1" u="sng" dirty="0">
                <a:latin typeface="Arial"/>
                <a:cs typeface="Arial"/>
              </a:rPr>
              <a:t>Causes of lack of basic sanitation:</a:t>
            </a:r>
          </a:p>
          <a:p>
            <a:pPr marL="457200" indent="-457200">
              <a:buAutoNum type="arabicPeriod"/>
            </a:pPr>
            <a:r>
              <a:rPr lang="en-GB" sz="2000" b="1" dirty="0">
                <a:ea typeface="+mn-lt"/>
                <a:cs typeface="+mn-lt"/>
              </a:rPr>
              <a:t>Lack of adequate and appropriate toilets.</a:t>
            </a:r>
          </a:p>
          <a:p>
            <a:pPr marL="457200" indent="-457200">
              <a:buAutoNum type="arabicPeriod"/>
            </a:pPr>
            <a:r>
              <a:rPr lang="en-GB" sz="2000" b="1" dirty="0">
                <a:ea typeface="+mn-lt"/>
                <a:cs typeface="+mn-lt"/>
              </a:rPr>
              <a:t>Mental and societal reasons determine the preference for open defecation</a:t>
            </a:r>
          </a:p>
          <a:p>
            <a:pPr marL="457200" indent="-457200">
              <a:buAutoNum type="arabicPeriod"/>
            </a:pPr>
            <a:r>
              <a:rPr lang="en-GB" sz="2000" b="1" dirty="0">
                <a:ea typeface="+mn-lt"/>
                <a:cs typeface="+mn-lt"/>
              </a:rPr>
              <a:t>Limited water access in rural regions and supply is the cornerstone of the sanitation system</a:t>
            </a:r>
          </a:p>
          <a:p>
            <a:pPr marL="457200" indent="-457200">
              <a:buAutoNum type="arabicPeriod"/>
            </a:pPr>
            <a:endParaRPr lang="en-GB" sz="2000" b="1" dirty="0">
              <a:latin typeface="Neue Haas Grotesk Text Pro"/>
              <a:cs typeface="Arial"/>
            </a:endParaRPr>
          </a:p>
        </p:txBody>
      </p:sp>
      <p:sp>
        <p:nvSpPr>
          <p:cNvPr id="28"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outdoor object&#10;&#10;Description automatically generated">
            <a:extLst>
              <a:ext uri="{FF2B5EF4-FFF2-40B4-BE49-F238E27FC236}">
                <a16:creationId xmlns:a16="http://schemas.microsoft.com/office/drawing/2014/main" id="{9638481A-97C5-8BC8-F4AD-6DACED8B1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86" y="566911"/>
            <a:ext cx="3253182" cy="3253182"/>
          </a:xfrm>
          <a:prstGeom prst="rect">
            <a:avLst/>
          </a:prstGeom>
          <a:ln/>
          <a:effectLst>
            <a:glow rad="368300">
              <a:schemeClr val="tx1">
                <a:alpha val="60000"/>
              </a:schemeClr>
            </a:glow>
          </a:effectLst>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37014582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moke, outdoor, coming, steam&#10;&#10;Description automatically generated">
            <a:extLst>
              <a:ext uri="{FF2B5EF4-FFF2-40B4-BE49-F238E27FC236}">
                <a16:creationId xmlns:a16="http://schemas.microsoft.com/office/drawing/2014/main" id="{86B620C2-0F2D-D9A2-6D06-69731E3563B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1510" b="1"/>
          <a:stretch/>
        </p:blipFill>
        <p:spPr>
          <a:xfrm>
            <a:off x="3522468" y="10"/>
            <a:ext cx="8669532" cy="6857990"/>
          </a:xfrm>
          <a:prstGeom prst="rect">
            <a:avLst/>
          </a:prstGeom>
        </p:spPr>
      </p:pic>
      <p:sp>
        <p:nvSpPr>
          <p:cNvPr id="45" name="Rectangle 1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80501-F9E2-1C6C-9AC7-2B1336C2C2B1}"/>
              </a:ext>
            </a:extLst>
          </p:cNvPr>
          <p:cNvSpPr>
            <a:spLocks noGrp="1"/>
          </p:cNvSpPr>
          <p:nvPr>
            <p:ph type="title"/>
          </p:nvPr>
        </p:nvSpPr>
        <p:spPr>
          <a:xfrm>
            <a:off x="-1958393" y="281178"/>
            <a:ext cx="8412710" cy="1124712"/>
          </a:xfrm>
        </p:spPr>
        <p:txBody>
          <a:bodyPr vert="horz" lIns="91440" tIns="45720" rIns="91440" bIns="45720" rtlCol="0" anchor="ctr">
            <a:normAutofit fontScale="90000"/>
          </a:bodyPr>
          <a:lstStyle/>
          <a:p>
            <a:pPr marL="685800" indent="-685800" algn="ctr">
              <a:buFont typeface="Wingdings"/>
              <a:buChar char="v"/>
            </a:pPr>
            <a:r>
              <a:rPr lang="en-US" sz="5300" i="1" dirty="0">
                <a:latin typeface="Aharoni" panose="02010803020104030203" pitchFamily="2" charset="-79"/>
                <a:cs typeface="Aharoni" panose="02010803020104030203" pitchFamily="2" charset="-79"/>
              </a:rPr>
              <a:t>Pollution.. </a:t>
            </a:r>
            <a:br>
              <a:rPr lang="en-US" sz="4800" i="1" u="sng" dirty="0">
                <a:latin typeface="Algerian" panose="04020705040A02060702" pitchFamily="82" charset="0"/>
              </a:rPr>
            </a:br>
            <a:endParaRPr lang="en-US" i="1" u="sng" dirty="0">
              <a:latin typeface="Algerian" panose="04020705040A02060702" pitchFamily="82" charset="0"/>
            </a:endParaRPr>
          </a:p>
        </p:txBody>
      </p:sp>
      <p:sp>
        <p:nvSpPr>
          <p:cNvPr id="4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Content Placeholder 8">
            <a:extLst>
              <a:ext uri="{FF2B5EF4-FFF2-40B4-BE49-F238E27FC236}">
                <a16:creationId xmlns:a16="http://schemas.microsoft.com/office/drawing/2014/main" id="{5F1451F5-C0E1-2333-D0BE-587CE5DB98B5}"/>
              </a:ext>
            </a:extLst>
          </p:cNvPr>
          <p:cNvSpPr>
            <a:spLocks noGrp="1"/>
          </p:cNvSpPr>
          <p:nvPr>
            <p:ph idx="1"/>
          </p:nvPr>
        </p:nvSpPr>
        <p:spPr>
          <a:xfrm>
            <a:off x="159576" y="1175125"/>
            <a:ext cx="7460424" cy="5238375"/>
          </a:xfrm>
        </p:spPr>
        <p:txBody>
          <a:bodyPr anchor="t">
            <a:noAutofit/>
          </a:bodyPr>
          <a:lstStyle/>
          <a:p>
            <a:r>
              <a:rPr lang="en-US" b="0" i="1" dirty="0">
                <a:solidFill>
                  <a:schemeClr val="tx2"/>
                </a:solidFill>
                <a:effectLst>
                  <a:outerShdw blurRad="38100" dist="38100" dir="2700000" algn="tl">
                    <a:srgbClr val="000000">
                      <a:alpha val="43137"/>
                    </a:srgbClr>
                  </a:outerShdw>
                </a:effectLst>
                <a:latin typeface="Arial Black" panose="020B0A04020102020204" pitchFamily="34" charset="0"/>
              </a:rPr>
              <a:t>Pollution is the introduction of harmful materials into the environment. These harmful materials are called pollutants. Pollutants can be natural, such as volcanic ash. They can also be created by human activity, such as trash or runoff produced by factories. Pollutants damage the quality of air, water, and land.</a:t>
            </a:r>
          </a:p>
          <a:p>
            <a:pPr marL="0" indent="0">
              <a:buNone/>
            </a:pPr>
            <a:endParaRPr lang="en-US" i="1" dirty="0">
              <a:solidFill>
                <a:schemeClr val="tx2"/>
              </a:solidFill>
              <a:effectLst>
                <a:outerShdw blurRad="38100" dist="38100" dir="2700000" algn="tl">
                  <a:srgbClr val="000000">
                    <a:alpha val="43137"/>
                  </a:srgbClr>
                </a:outerShdw>
              </a:effectLst>
              <a:latin typeface="Arial Black" panose="020B0A04020102020204" pitchFamily="34" charset="0"/>
            </a:endParaRPr>
          </a:p>
        </p:txBody>
      </p:sp>
      <p:sp>
        <p:nvSpPr>
          <p:cNvPr id="5" name="TextBox 4">
            <a:extLst>
              <a:ext uri="{FF2B5EF4-FFF2-40B4-BE49-F238E27FC236}">
                <a16:creationId xmlns:a16="http://schemas.microsoft.com/office/drawing/2014/main" id="{2BA550AB-D036-73E3-1FD3-1F2257F355EF}"/>
              </a:ext>
            </a:extLst>
          </p:cNvPr>
          <p:cNvSpPr txBox="1"/>
          <p:nvPr/>
        </p:nvSpPr>
        <p:spPr>
          <a:xfrm>
            <a:off x="9525886" y="6657945"/>
            <a:ext cx="266611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3" name="TextBox 2">
            <a:extLst>
              <a:ext uri="{FF2B5EF4-FFF2-40B4-BE49-F238E27FC236}">
                <a16:creationId xmlns:a16="http://schemas.microsoft.com/office/drawing/2014/main" id="{CDD67064-A8F9-0E7B-6099-7B2FE6BC9CF8}"/>
              </a:ext>
            </a:extLst>
          </p:cNvPr>
          <p:cNvSpPr txBox="1"/>
          <p:nvPr/>
        </p:nvSpPr>
        <p:spPr>
          <a:xfrm>
            <a:off x="258173" y="5421265"/>
            <a:ext cx="6748047" cy="523220"/>
          </a:xfrm>
          <a:prstGeom prst="rect">
            <a:avLst/>
          </a:prstGeom>
          <a:noFill/>
        </p:spPr>
        <p:txBody>
          <a:bodyPr wrap="square" rtlCol="0">
            <a:spAutoFit/>
          </a:bodyPr>
          <a:lstStyle/>
          <a:p>
            <a:pPr marL="342900" indent="-342900">
              <a:buFont typeface="Wingdings" panose="05000000000000000000" pitchFamily="2" charset="2"/>
              <a:buChar char="Ø"/>
            </a:pPr>
            <a:r>
              <a:rPr lang="en-IN" sz="2400" i="1" dirty="0">
                <a:latin typeface="Arial Black" panose="020B0A04020102020204" pitchFamily="34" charset="0"/>
              </a:rPr>
              <a:t>There </a:t>
            </a:r>
            <a:r>
              <a:rPr lang="en-IN" sz="2800" i="1" dirty="0">
                <a:latin typeface="Arial Black" panose="020B0A04020102020204" pitchFamily="34" charset="0"/>
              </a:rPr>
              <a:t>are</a:t>
            </a:r>
            <a:r>
              <a:rPr lang="en-IN" sz="2400" i="1" dirty="0">
                <a:latin typeface="Arial Black" panose="020B0A04020102020204" pitchFamily="34" charset="0"/>
              </a:rPr>
              <a:t> mainly 3 type of pollution</a:t>
            </a:r>
          </a:p>
        </p:txBody>
      </p:sp>
    </p:spTree>
    <p:extLst>
      <p:ext uri="{BB962C8B-B14F-4D97-AF65-F5344CB8AC3E}">
        <p14:creationId xmlns:p14="http://schemas.microsoft.com/office/powerpoint/2010/main" val="1904463552"/>
      </p:ext>
    </p:extLst>
  </p:cSld>
  <p:clrMapOvr>
    <a:overrideClrMapping bg1="dk1" tx1="lt1" bg2="dk2" tx2="lt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fade">
                                      <p:cBhvr>
                                        <p:cTn id="12" dur="1000"/>
                                        <p:tgtEl>
                                          <p:spTgt spid="48">
                                            <p:txEl>
                                              <p:pRg st="0" end="0"/>
                                            </p:txEl>
                                          </p:spTgt>
                                        </p:tgtEl>
                                      </p:cBhvr>
                                    </p:animEffect>
                                    <p:anim calcmode="lin" valueType="num">
                                      <p:cBhvr>
                                        <p:cTn id="13"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F6AF81-8965-BB97-5A14-49D72781A2A0}"/>
              </a:ext>
            </a:extLst>
          </p:cNvPr>
          <p:cNvPicPr>
            <a:picLocks noChangeAspect="1"/>
          </p:cNvPicPr>
          <p:nvPr/>
        </p:nvPicPr>
        <p:blipFill rotWithShape="1">
          <a:blip r:embed="rId2"/>
          <a:srcRect t="8393" b="35357"/>
          <a:stretch/>
        </p:blipFill>
        <p:spPr>
          <a:xfrm>
            <a:off x="1" y="0"/>
            <a:ext cx="12191999" cy="6857990"/>
          </a:xfrm>
          <a:prstGeom prst="rect">
            <a:avLst/>
          </a:prstGeom>
        </p:spPr>
      </p:pic>
      <p:sp>
        <p:nvSpPr>
          <p:cNvPr id="9"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3D2D1-29E8-C7D7-80CB-52C28A5BAF80}"/>
              </a:ext>
            </a:extLst>
          </p:cNvPr>
          <p:cNvSpPr>
            <a:spLocks noGrp="1"/>
          </p:cNvSpPr>
          <p:nvPr>
            <p:ph type="ctrTitle"/>
          </p:nvPr>
        </p:nvSpPr>
        <p:spPr>
          <a:xfrm>
            <a:off x="227476" y="267020"/>
            <a:ext cx="9432195" cy="903197"/>
          </a:xfrm>
        </p:spPr>
        <p:txBody>
          <a:bodyPr anchor="t">
            <a:normAutofit/>
          </a:bodyPr>
          <a:lstStyle/>
          <a:p>
            <a:r>
              <a:rPr lang="en-IN" sz="5400">
                <a:solidFill>
                  <a:schemeClr val="bg1"/>
                </a:solidFill>
              </a:rPr>
              <a:t>1.Air Pollution</a:t>
            </a:r>
          </a:p>
        </p:txBody>
      </p:sp>
      <p:sp>
        <p:nvSpPr>
          <p:cNvPr id="1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2102A2F-6E60-D768-57C9-C361630EE98D}"/>
              </a:ext>
            </a:extLst>
          </p:cNvPr>
          <p:cNvSpPr>
            <a:spLocks noGrp="1"/>
          </p:cNvSpPr>
          <p:nvPr>
            <p:ph type="subTitle" idx="1"/>
          </p:nvPr>
        </p:nvSpPr>
        <p:spPr>
          <a:xfrm>
            <a:off x="5082167" y="132486"/>
            <a:ext cx="7337307" cy="2020652"/>
          </a:xfrm>
        </p:spPr>
        <p:txBody>
          <a:bodyPr anchor="ctr">
            <a:normAutofit/>
          </a:bodyPr>
          <a:lstStyle/>
          <a:p>
            <a:pPr algn="ctr"/>
            <a:r>
              <a:rPr lang="en-IN">
                <a:solidFill>
                  <a:schemeClr val="bg1"/>
                </a:solidFill>
                <a:latin typeface="Arial Black" panose="020B0A04020102020204" pitchFamily="34" charset="0"/>
              </a:rPr>
              <a:t>(Effect on superheroes in India)</a:t>
            </a:r>
          </a:p>
        </p:txBody>
      </p:sp>
      <p:pic>
        <p:nvPicPr>
          <p:cNvPr id="6" name="Picture 5" descr="A person sitting in a chair">
            <a:extLst>
              <a:ext uri="{FF2B5EF4-FFF2-40B4-BE49-F238E27FC236}">
                <a16:creationId xmlns:a16="http://schemas.microsoft.com/office/drawing/2014/main" id="{E5188389-8F09-EAE5-002B-2DDA9ADCF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170" y="1619063"/>
            <a:ext cx="6381620" cy="4786215"/>
          </a:xfrm>
          <a:prstGeom prst="rect">
            <a:avLst/>
          </a:prstGeom>
        </p:spPr>
      </p:pic>
      <p:sp>
        <p:nvSpPr>
          <p:cNvPr id="7" name="TextBox 6">
            <a:extLst>
              <a:ext uri="{FF2B5EF4-FFF2-40B4-BE49-F238E27FC236}">
                <a16:creationId xmlns:a16="http://schemas.microsoft.com/office/drawing/2014/main" id="{36FED61B-ECE4-3A75-C191-4200B5C23F2A}"/>
              </a:ext>
            </a:extLst>
          </p:cNvPr>
          <p:cNvSpPr txBox="1"/>
          <p:nvPr/>
        </p:nvSpPr>
        <p:spPr>
          <a:xfrm>
            <a:off x="388963" y="1618639"/>
            <a:ext cx="5046999" cy="4339650"/>
          </a:xfrm>
          <a:prstGeom prst="rect">
            <a:avLst/>
          </a:prstGeom>
          <a:noFill/>
        </p:spPr>
        <p:txBody>
          <a:bodyPr wrap="square" rtlCol="0">
            <a:spAutoFit/>
          </a:bodyPr>
          <a:lstStyle/>
          <a:p>
            <a:r>
              <a:rPr lang="en-IN" sz="3200" b="1">
                <a:solidFill>
                  <a:schemeClr val="bg2"/>
                </a:solidFill>
                <a:latin typeface="Arial Black" panose="020B0A04020102020204" pitchFamily="34" charset="0"/>
              </a:rPr>
              <a:t>Causes due to :-</a:t>
            </a:r>
          </a:p>
          <a:p>
            <a:endParaRPr lang="en-IN" sz="1400" b="1">
              <a:solidFill>
                <a:schemeClr val="bg2"/>
              </a:solidFill>
              <a:latin typeface="Arial Black" panose="020B0A04020102020204" pitchFamily="34" charset="0"/>
            </a:endParaRPr>
          </a:p>
          <a:p>
            <a:pPr marL="342900" indent="-342900">
              <a:lnSpc>
                <a:spcPct val="150000"/>
              </a:lnSpc>
              <a:buFont typeface="+mj-lt"/>
              <a:buAutoNum type="arabicPeriod"/>
            </a:pPr>
            <a:r>
              <a:rPr lang="en-US" sz="2400" b="0" i="0">
                <a:solidFill>
                  <a:schemeClr val="bg2"/>
                </a:solidFill>
                <a:effectLst/>
                <a:latin typeface="arial" panose="020B0604020202020204" pitchFamily="34" charset="0"/>
              </a:rPr>
              <a:t>The Burning of Fossil Fuels</a:t>
            </a:r>
          </a:p>
          <a:p>
            <a:pPr marL="342900" indent="-342900">
              <a:lnSpc>
                <a:spcPct val="150000"/>
              </a:lnSpc>
              <a:buFont typeface="+mj-lt"/>
              <a:buAutoNum type="arabicPeriod"/>
            </a:pPr>
            <a:r>
              <a:rPr lang="en-IN" sz="2400" b="0" i="0">
                <a:solidFill>
                  <a:schemeClr val="bg2"/>
                </a:solidFill>
                <a:effectLst/>
                <a:latin typeface="arial" panose="020B0604020202020204" pitchFamily="34" charset="0"/>
              </a:rPr>
              <a:t>Industrial Emission.</a:t>
            </a:r>
            <a:endParaRPr lang="en-US" sz="2400">
              <a:solidFill>
                <a:schemeClr val="bg2"/>
              </a:solidFill>
              <a:latin typeface="arial" panose="020B0604020202020204" pitchFamily="34" charset="0"/>
            </a:endParaRPr>
          </a:p>
          <a:p>
            <a:pPr marL="342900" indent="-342900" algn="l">
              <a:lnSpc>
                <a:spcPct val="150000"/>
              </a:lnSpc>
              <a:buFont typeface="+mj-lt"/>
              <a:buAutoNum type="arabicPeriod"/>
            </a:pPr>
            <a:r>
              <a:rPr lang="en-US" sz="2400" b="0" i="0">
                <a:solidFill>
                  <a:schemeClr val="bg2"/>
                </a:solidFill>
                <a:effectLst/>
                <a:latin typeface="arial" panose="020B0604020202020204" pitchFamily="34" charset="0"/>
              </a:rPr>
              <a:t>Indoor Air Pollution.</a:t>
            </a:r>
          </a:p>
          <a:p>
            <a:pPr marL="342900" indent="-342900" algn="l">
              <a:lnSpc>
                <a:spcPct val="150000"/>
              </a:lnSpc>
              <a:buFont typeface="+mj-lt"/>
              <a:buAutoNum type="arabicPeriod"/>
            </a:pPr>
            <a:r>
              <a:rPr lang="en-US" sz="2400" b="0" i="0">
                <a:solidFill>
                  <a:schemeClr val="bg2"/>
                </a:solidFill>
                <a:effectLst/>
                <a:latin typeface="arial" panose="020B0604020202020204" pitchFamily="34" charset="0"/>
              </a:rPr>
              <a:t>Wildfires.</a:t>
            </a:r>
          </a:p>
          <a:p>
            <a:pPr marL="342900" indent="-342900" algn="l">
              <a:lnSpc>
                <a:spcPct val="150000"/>
              </a:lnSpc>
              <a:buFont typeface="+mj-lt"/>
              <a:buAutoNum type="arabicPeriod"/>
            </a:pPr>
            <a:r>
              <a:rPr lang="en-US" sz="2400" b="0" i="0">
                <a:solidFill>
                  <a:schemeClr val="bg2"/>
                </a:solidFill>
                <a:effectLst/>
                <a:latin typeface="arial" panose="020B0604020202020204" pitchFamily="34" charset="0"/>
              </a:rPr>
              <a:t>Microbial Decaying Process.</a:t>
            </a:r>
          </a:p>
          <a:p>
            <a:pPr marL="342900" indent="-342900" algn="l">
              <a:lnSpc>
                <a:spcPct val="150000"/>
              </a:lnSpc>
              <a:buFont typeface="+mj-lt"/>
              <a:buAutoNum type="arabicPeriod"/>
            </a:pPr>
            <a:r>
              <a:rPr lang="en-US" sz="2400" b="0" i="0">
                <a:solidFill>
                  <a:schemeClr val="bg2"/>
                </a:solidFill>
                <a:effectLst/>
                <a:latin typeface="arial" panose="020B0604020202020204" pitchFamily="34" charset="0"/>
              </a:rPr>
              <a:t>Open Burning of Garbage Waste.</a:t>
            </a:r>
          </a:p>
          <a:p>
            <a:pPr marL="342900" indent="-342900">
              <a:buFont typeface="+mj-lt"/>
              <a:buAutoNum type="arabicPeriod"/>
            </a:pPr>
            <a:endParaRPr lang="en-IN" sz="1400" b="1">
              <a:solidFill>
                <a:schemeClr val="bg2"/>
              </a:solidFill>
              <a:latin typeface="Arial Black" panose="020B0A04020102020204" pitchFamily="34" charset="0"/>
            </a:endParaRPr>
          </a:p>
        </p:txBody>
      </p:sp>
    </p:spTree>
    <p:extLst>
      <p:ext uri="{BB962C8B-B14F-4D97-AF65-F5344CB8AC3E}">
        <p14:creationId xmlns:p14="http://schemas.microsoft.com/office/powerpoint/2010/main" val="27058380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stic bottle garbage on a beach">
            <a:extLst>
              <a:ext uri="{FF2B5EF4-FFF2-40B4-BE49-F238E27FC236}">
                <a16:creationId xmlns:a16="http://schemas.microsoft.com/office/drawing/2014/main" id="{3350CBAD-C3E9-243A-003E-177DE563C4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0"/>
          <a:stretch/>
        </p:blipFill>
        <p:spPr>
          <a:xfrm>
            <a:off x="20" y="10"/>
            <a:ext cx="12191980" cy="6857990"/>
          </a:xfrm>
          <a:prstGeom prst="rect">
            <a:avLst/>
          </a:prstGeom>
        </p:spPr>
      </p:pic>
      <p:sp>
        <p:nvSpPr>
          <p:cNvPr id="41" name="Rectangle 4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10DD2-A9FB-5E3A-04F9-953310FE8CB1}"/>
              </a:ext>
            </a:extLst>
          </p:cNvPr>
          <p:cNvSpPr>
            <a:spLocks noGrp="1"/>
          </p:cNvSpPr>
          <p:nvPr>
            <p:ph type="title"/>
          </p:nvPr>
        </p:nvSpPr>
        <p:spPr>
          <a:xfrm>
            <a:off x="216723" y="338139"/>
            <a:ext cx="4790706" cy="867698"/>
          </a:xfrm>
          <a:ln>
            <a:solidFill>
              <a:schemeClr val="tx1"/>
            </a:solidFill>
          </a:ln>
          <a:effectLst>
            <a:glow rad="228600">
              <a:schemeClr val="accent2">
                <a:satMod val="175000"/>
                <a:alpha val="40000"/>
              </a:schemeClr>
            </a:glow>
          </a:effectLst>
        </p:spPr>
        <p:txBody>
          <a:bodyPr vert="horz" lIns="91440" tIns="45720" rIns="91440" bIns="45720" rtlCol="0" anchor="ctr">
            <a:normAutofit/>
          </a:bodyPr>
          <a:lstStyle/>
          <a:p>
            <a:r>
              <a:rPr lang="en-US" sz="3600" i="1">
                <a:solidFill>
                  <a:schemeClr val="bg1"/>
                </a:solidFill>
                <a:latin typeface="Arial Black" panose="020B0A04020102020204" pitchFamily="34" charset="0"/>
              </a:rPr>
              <a:t> 2.Water Pollution  </a:t>
            </a:r>
          </a:p>
        </p:txBody>
      </p:sp>
      <p:sp>
        <p:nvSpPr>
          <p:cNvPr id="8" name="TextBox 7">
            <a:extLst>
              <a:ext uri="{FF2B5EF4-FFF2-40B4-BE49-F238E27FC236}">
                <a16:creationId xmlns:a16="http://schemas.microsoft.com/office/drawing/2014/main" id="{6B3E209F-2651-44A8-257B-60BC3DF83733}"/>
              </a:ext>
            </a:extLst>
          </p:cNvPr>
          <p:cNvSpPr txBox="1"/>
          <p:nvPr/>
        </p:nvSpPr>
        <p:spPr>
          <a:xfrm>
            <a:off x="289328" y="1555627"/>
            <a:ext cx="6571531" cy="4616648"/>
          </a:xfrm>
          <a:prstGeom prst="rect">
            <a:avLst/>
          </a:prstGeom>
          <a:gradFill>
            <a:gsLst>
              <a:gs pos="0">
                <a:schemeClr val="accent1">
                  <a:lumMod val="5000"/>
                  <a:lumOff val="95000"/>
                  <a:alpha val="1000"/>
                </a:schemeClr>
              </a:gs>
              <a:gs pos="100000">
                <a:schemeClr val="tx1"/>
              </a:gs>
              <a:gs pos="100000">
                <a:schemeClr val="accent1">
                  <a:lumMod val="45000"/>
                  <a:lumOff val="55000"/>
                </a:schemeClr>
              </a:gs>
              <a:gs pos="100000">
                <a:schemeClr val="accent1">
                  <a:lumMod val="30000"/>
                  <a:lumOff val="70000"/>
                </a:schemeClr>
              </a:gs>
            </a:gsLst>
            <a:path path="circle">
              <a:fillToRect l="100000" t="100000"/>
            </a:path>
          </a:gradFill>
          <a:effectLst>
            <a:outerShdw blurRad="50800" dist="38100" dir="5400000" algn="t" rotWithShape="0">
              <a:prstClr val="black">
                <a:alpha val="40000"/>
              </a:prstClr>
            </a:outerShdw>
            <a:softEdge rad="63500"/>
          </a:effectLst>
        </p:spPr>
        <p:txBody>
          <a:bodyPr wrap="square" rtlCol="0" anchor="ctr">
            <a:spAutoFit/>
          </a:bodyPr>
          <a:lstStyle/>
          <a:p>
            <a:pPr algn="ctr"/>
            <a:r>
              <a:rPr lang="en-IN" sz="3200" b="1">
                <a:solidFill>
                  <a:schemeClr val="bg2"/>
                </a:solidFill>
                <a:latin typeface="Arial Black" panose="020B0A04020102020204" pitchFamily="34" charset="0"/>
              </a:rPr>
              <a:t>Causes due to :-</a:t>
            </a:r>
          </a:p>
          <a:p>
            <a:pPr algn="ctr"/>
            <a:endParaRPr lang="en-IN" sz="2800">
              <a:solidFill>
                <a:schemeClr val="bg1"/>
              </a:solidFill>
            </a:endParaRPr>
          </a:p>
          <a:p>
            <a:pPr marL="457200" indent="-457200" algn="l">
              <a:lnSpc>
                <a:spcPct val="150000"/>
              </a:lnSpc>
              <a:buFont typeface="+mj-lt"/>
              <a:buAutoNum type="arabicPeriod"/>
            </a:pPr>
            <a:r>
              <a:rPr lang="en-US" sz="2800" i="0">
                <a:solidFill>
                  <a:schemeClr val="bg1"/>
                </a:solidFill>
                <a:effectLst/>
              </a:rPr>
              <a:t>Human activities such as littering</a:t>
            </a:r>
          </a:p>
          <a:p>
            <a:pPr marL="457200" indent="-457200" algn="l">
              <a:lnSpc>
                <a:spcPct val="150000"/>
              </a:lnSpc>
              <a:buFont typeface="+mj-lt"/>
              <a:buAutoNum type="arabicPeriod"/>
            </a:pPr>
            <a:r>
              <a:rPr lang="en-US" sz="2800" i="0">
                <a:solidFill>
                  <a:schemeClr val="bg1"/>
                </a:solidFill>
                <a:effectLst/>
              </a:rPr>
              <a:t> Waste washed ashore from boats7</a:t>
            </a:r>
          </a:p>
          <a:p>
            <a:pPr marL="457200" indent="-457200" algn="l">
              <a:lnSpc>
                <a:spcPct val="150000"/>
              </a:lnSpc>
              <a:buFont typeface="+mj-lt"/>
              <a:buAutoNum type="arabicPeriod"/>
            </a:pPr>
            <a:r>
              <a:rPr lang="en-US" sz="2800" i="0">
                <a:solidFill>
                  <a:schemeClr val="bg1"/>
                </a:solidFill>
                <a:effectLst/>
              </a:rPr>
              <a:t> Oil rigs </a:t>
            </a:r>
          </a:p>
          <a:p>
            <a:pPr marL="457200" indent="-457200" algn="l">
              <a:lnSpc>
                <a:spcPct val="150000"/>
              </a:lnSpc>
              <a:buFont typeface="+mj-lt"/>
              <a:buAutoNum type="arabicPeriod"/>
            </a:pPr>
            <a:r>
              <a:rPr lang="en-US" sz="2800" i="0">
                <a:solidFill>
                  <a:schemeClr val="bg1"/>
                </a:solidFill>
                <a:effectLst/>
              </a:rPr>
              <a:t>Sewage treatment plants </a:t>
            </a:r>
          </a:p>
          <a:p>
            <a:pPr marL="457200" indent="-457200" algn="l">
              <a:lnSpc>
                <a:spcPct val="150000"/>
              </a:lnSpc>
              <a:buFont typeface="+mj-lt"/>
              <a:buAutoNum type="arabicPeriod"/>
            </a:pPr>
            <a:r>
              <a:rPr lang="en-US" sz="2800" i="0">
                <a:solidFill>
                  <a:schemeClr val="bg1"/>
                </a:solidFill>
                <a:effectLst/>
              </a:rPr>
              <a:t>Especially due to Indian Cobra’s</a:t>
            </a:r>
            <a:endParaRPr lang="en-IN" sz="2400" b="1">
              <a:solidFill>
                <a:schemeClr val="bg2"/>
              </a:solidFill>
              <a:latin typeface="Arial Black" panose="020B0A04020102020204" pitchFamily="34" charset="0"/>
            </a:endParaRPr>
          </a:p>
          <a:p>
            <a:pPr algn="ctr"/>
            <a:endParaRPr lang="en-IN" sz="2400"/>
          </a:p>
        </p:txBody>
      </p:sp>
      <p:pic>
        <p:nvPicPr>
          <p:cNvPr id="12" name="Picture 11" descr="A picture containing calendar&#10;&#10;Description automatically generated">
            <a:extLst>
              <a:ext uri="{FF2B5EF4-FFF2-40B4-BE49-F238E27FC236}">
                <a16:creationId xmlns:a16="http://schemas.microsoft.com/office/drawing/2014/main" id="{91DA2984-9883-B36B-09BA-335B2FEA1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84" y="625683"/>
            <a:ext cx="4636407" cy="5384215"/>
          </a:xfrm>
          <a:prstGeom prst="rect">
            <a:avLst/>
          </a:prstGeom>
        </p:spPr>
      </p:pic>
    </p:spTree>
    <p:extLst>
      <p:ext uri="{BB962C8B-B14F-4D97-AF65-F5344CB8AC3E}">
        <p14:creationId xmlns:p14="http://schemas.microsoft.com/office/powerpoint/2010/main" val="369749071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Rectangle 5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outdoor, sky, grass, shore&#10;&#10;Description automatically generated">
            <a:extLst>
              <a:ext uri="{FF2B5EF4-FFF2-40B4-BE49-F238E27FC236}">
                <a16:creationId xmlns:a16="http://schemas.microsoft.com/office/drawing/2014/main" id="{ECB8549E-0C16-6A04-5F8D-AC799BB33925}"/>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5000"/>
          <a:stretch/>
        </p:blipFill>
        <p:spPr>
          <a:xfrm>
            <a:off x="20" y="-22"/>
            <a:ext cx="12191977" cy="6858022"/>
          </a:xfrm>
          <a:prstGeom prst="rect">
            <a:avLst/>
          </a:prstGeom>
        </p:spPr>
      </p:pic>
      <p:sp>
        <p:nvSpPr>
          <p:cNvPr id="61" name="Rectangle 6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44617-67D2-FC0E-8CB3-1226491A77AA}"/>
              </a:ext>
            </a:extLst>
          </p:cNvPr>
          <p:cNvSpPr>
            <a:spLocks noGrp="1"/>
          </p:cNvSpPr>
          <p:nvPr>
            <p:ph type="title"/>
          </p:nvPr>
        </p:nvSpPr>
        <p:spPr>
          <a:xfrm>
            <a:off x="-26" y="-72639"/>
            <a:ext cx="12192006" cy="6858000"/>
          </a:xfrm>
          <a:gradFill flip="none" rotWithShape="1">
            <a:gsLst>
              <a:gs pos="0">
                <a:schemeClr val="tx1"/>
              </a:gs>
              <a:gs pos="100000">
                <a:schemeClr val="bg2">
                  <a:alpha val="0"/>
                </a:schemeClr>
              </a:gs>
              <a:gs pos="100000">
                <a:schemeClr val="accent1">
                  <a:tint val="23500"/>
                  <a:satMod val="160000"/>
                </a:schemeClr>
              </a:gs>
            </a:gsLst>
            <a:path path="circle">
              <a:fillToRect r="100000" b="100000"/>
            </a:path>
            <a:tileRect l="-100000" t="-100000"/>
          </a:gradFill>
          <a:effectLst>
            <a:softEdge rad="114300"/>
          </a:effectLst>
        </p:spPr>
        <p:txBody>
          <a:bodyPr vert="horz" lIns="91440" tIns="45720" rIns="91440" bIns="45720" rtlCol="0" anchor="t">
            <a:normAutofit/>
          </a:bodyPr>
          <a:lstStyle/>
          <a:p>
            <a:r>
              <a:rPr lang="en-US">
                <a:solidFill>
                  <a:schemeClr val="bg1"/>
                </a:solidFill>
              </a:rPr>
              <a:t>  </a:t>
            </a:r>
            <a:br>
              <a:rPr lang="en-US">
                <a:solidFill>
                  <a:schemeClr val="bg1"/>
                </a:solidFill>
              </a:rPr>
            </a:br>
            <a:r>
              <a:rPr lang="en-US">
                <a:solidFill>
                  <a:schemeClr val="bg1"/>
                </a:solidFill>
              </a:rPr>
              <a:t>  3.</a:t>
            </a:r>
            <a:r>
              <a:rPr lang="en-US" i="1">
                <a:solidFill>
                  <a:schemeClr val="bg1"/>
                </a:solidFill>
                <a:effectLst>
                  <a:outerShdw blurRad="38100" dist="38100" dir="2700000" algn="tl">
                    <a:srgbClr val="000000">
                      <a:alpha val="43137"/>
                    </a:srgbClr>
                  </a:outerShdw>
                </a:effectLst>
              </a:rPr>
              <a:t>Land Pollution</a:t>
            </a:r>
          </a:p>
        </p:txBody>
      </p:sp>
      <p:sp>
        <p:nvSpPr>
          <p:cNvPr id="6" name="TextBox 5">
            <a:extLst>
              <a:ext uri="{FF2B5EF4-FFF2-40B4-BE49-F238E27FC236}">
                <a16:creationId xmlns:a16="http://schemas.microsoft.com/office/drawing/2014/main" id="{0A6FFD4A-04F4-37B1-2ABD-3A40BF83F8D0}"/>
              </a:ext>
            </a:extLst>
          </p:cNvPr>
          <p:cNvSpPr txBox="1"/>
          <p:nvPr/>
        </p:nvSpPr>
        <p:spPr>
          <a:xfrm>
            <a:off x="437229" y="2184308"/>
            <a:ext cx="7053943" cy="3895041"/>
          </a:xfrm>
          <a:prstGeom prst="rect">
            <a:avLst/>
          </a:prstGeom>
          <a:noFill/>
        </p:spPr>
        <p:txBody>
          <a:bodyPr wrap="square" rtlCol="0">
            <a:spAutoFit/>
          </a:bodyPr>
          <a:lstStyle/>
          <a:p>
            <a:pPr marL="457200" indent="-457200" algn="l">
              <a:lnSpc>
                <a:spcPct val="150000"/>
              </a:lnSpc>
              <a:buFont typeface="+mj-lt"/>
              <a:buAutoNum type="arabicPeriod"/>
            </a:pPr>
            <a:r>
              <a:rPr lang="en-US" sz="2800" b="1" i="0">
                <a:solidFill>
                  <a:schemeClr val="bg1"/>
                </a:solidFill>
                <a:effectLst/>
              </a:rPr>
              <a:t>Global warming.</a:t>
            </a:r>
          </a:p>
          <a:p>
            <a:pPr marL="457200" indent="-457200" algn="l">
              <a:lnSpc>
                <a:spcPct val="150000"/>
              </a:lnSpc>
              <a:buFont typeface="+mj-lt"/>
              <a:buAutoNum type="arabicPeriod"/>
            </a:pPr>
            <a:r>
              <a:rPr lang="en-US" sz="2800" b="1" i="0">
                <a:solidFill>
                  <a:schemeClr val="bg1"/>
                </a:solidFill>
                <a:effectLst/>
              </a:rPr>
              <a:t>Deforestation.</a:t>
            </a:r>
          </a:p>
          <a:p>
            <a:pPr marL="457200" indent="-457200" algn="l">
              <a:lnSpc>
                <a:spcPct val="150000"/>
              </a:lnSpc>
              <a:buFont typeface="+mj-lt"/>
              <a:buAutoNum type="arabicPeriod"/>
            </a:pPr>
            <a:r>
              <a:rPr lang="en-US" sz="2800" b="1" i="0">
                <a:solidFill>
                  <a:schemeClr val="bg1"/>
                </a:solidFill>
                <a:effectLst/>
              </a:rPr>
              <a:t>Industry, agriculture and livestock farming.</a:t>
            </a:r>
          </a:p>
          <a:p>
            <a:pPr marL="457200" indent="-457200" algn="l">
              <a:lnSpc>
                <a:spcPct val="150000"/>
              </a:lnSpc>
              <a:buFont typeface="+mj-lt"/>
              <a:buAutoNum type="arabicPeriod"/>
            </a:pPr>
            <a:r>
              <a:rPr lang="en-US" sz="2800" b="1" i="0">
                <a:solidFill>
                  <a:schemeClr val="bg1"/>
                </a:solidFill>
                <a:effectLst/>
              </a:rPr>
              <a:t>Rubbish and </a:t>
            </a:r>
            <a:r>
              <a:rPr lang="en-US" sz="2800" b="1" i="0" err="1">
                <a:solidFill>
                  <a:schemeClr val="bg1"/>
                </a:solidFill>
                <a:effectLst/>
              </a:rPr>
              <a:t>faecal</a:t>
            </a:r>
            <a:r>
              <a:rPr lang="en-US" sz="2800" b="1" i="0">
                <a:solidFill>
                  <a:schemeClr val="bg1"/>
                </a:solidFill>
                <a:effectLst/>
              </a:rPr>
              <a:t> water dumping.</a:t>
            </a:r>
          </a:p>
          <a:p>
            <a:pPr marL="457200" indent="-457200" algn="l">
              <a:lnSpc>
                <a:spcPct val="150000"/>
              </a:lnSpc>
              <a:buFont typeface="+mj-lt"/>
              <a:buAutoNum type="arabicPeriod"/>
            </a:pPr>
            <a:r>
              <a:rPr lang="en-US" sz="2800" b="1" i="0">
                <a:solidFill>
                  <a:schemeClr val="bg1"/>
                </a:solidFill>
                <a:effectLst/>
              </a:rPr>
              <a:t>Fuel spillages.</a:t>
            </a:r>
          </a:p>
        </p:txBody>
      </p:sp>
      <p:sp>
        <p:nvSpPr>
          <p:cNvPr id="7" name="TextBox 6">
            <a:extLst>
              <a:ext uri="{FF2B5EF4-FFF2-40B4-BE49-F238E27FC236}">
                <a16:creationId xmlns:a16="http://schemas.microsoft.com/office/drawing/2014/main" id="{6BC94910-E89F-58A5-78DA-5B1D647DB770}"/>
              </a:ext>
            </a:extLst>
          </p:cNvPr>
          <p:cNvSpPr txBox="1"/>
          <p:nvPr/>
        </p:nvSpPr>
        <p:spPr>
          <a:xfrm>
            <a:off x="389967" y="1541808"/>
            <a:ext cx="4615543" cy="646331"/>
          </a:xfrm>
          <a:prstGeom prst="rect">
            <a:avLst/>
          </a:prstGeom>
          <a:noFill/>
        </p:spPr>
        <p:txBody>
          <a:bodyPr wrap="square" rtlCol="0">
            <a:spAutoFit/>
          </a:bodyPr>
          <a:lstStyle/>
          <a:p>
            <a:r>
              <a:rPr lang="en-IN" sz="3600" b="1" i="1">
                <a:solidFill>
                  <a:schemeClr val="bg2"/>
                </a:solidFill>
                <a:latin typeface="+mj-lt"/>
              </a:rPr>
              <a:t>Causes due to:-</a:t>
            </a:r>
          </a:p>
        </p:txBody>
      </p:sp>
      <p:pic>
        <p:nvPicPr>
          <p:cNvPr id="15" name="Picture 14" descr="A large white building with a pool in front of it&#10;&#10;Description automatically generated with low confidence">
            <a:extLst>
              <a:ext uri="{FF2B5EF4-FFF2-40B4-BE49-F238E27FC236}">
                <a16:creationId xmlns:a16="http://schemas.microsoft.com/office/drawing/2014/main" id="{C347F281-9986-E991-A34F-2749258FD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8457" y="380783"/>
            <a:ext cx="4951290" cy="5707596"/>
          </a:xfrm>
          <a:prstGeom prst="rect">
            <a:avLst/>
          </a:prstGeom>
        </p:spPr>
      </p:pic>
    </p:spTree>
    <p:extLst>
      <p:ext uri="{BB962C8B-B14F-4D97-AF65-F5344CB8AC3E}">
        <p14:creationId xmlns:p14="http://schemas.microsoft.com/office/powerpoint/2010/main" val="346599037"/>
      </p:ext>
    </p:extLst>
  </p:cSld>
  <p:clrMapOvr>
    <a:masterClrMapping/>
  </p:clrMapOvr>
  <p:transition spd="slow">
    <p:wipe dir="r"/>
  </p:transition>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786</Words>
  <Application>Microsoft Office PowerPoint</Application>
  <PresentationFormat>Widescreen</PresentationFormat>
  <Paragraphs>75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Aharoni</vt:lpstr>
      <vt:lpstr>Algerian</vt:lpstr>
      <vt:lpstr>Arial</vt:lpstr>
      <vt:lpstr>Arial</vt:lpstr>
      <vt:lpstr>Arial Black</vt:lpstr>
      <vt:lpstr>Calibri</vt:lpstr>
      <vt:lpstr>Corbel</vt:lpstr>
      <vt:lpstr>Neue Haas Grotesk Text Pro</vt:lpstr>
      <vt:lpstr>Wingdings</vt:lpstr>
      <vt:lpstr>AccentBoxVTI</vt:lpstr>
      <vt:lpstr>Social issues </vt:lpstr>
      <vt:lpstr>Top 5 Current Major Social issues in India in 2022 </vt:lpstr>
      <vt:lpstr>Corruption...</vt:lpstr>
      <vt:lpstr>PowerPoint Presentation</vt:lpstr>
      <vt:lpstr>Basic sanitation</vt:lpstr>
      <vt:lpstr>Pollution..  </vt:lpstr>
      <vt:lpstr>1.Air Pollution</vt:lpstr>
      <vt:lpstr> 2.Water Pollution  </vt:lpstr>
      <vt:lpstr>     3.Land Pollution</vt:lpstr>
      <vt:lpstr>Poverty</vt:lpstr>
      <vt:lpstr>Unemployment (engineering)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mujeeb ali</dc:creator>
  <cp:lastModifiedBy>Mohammed  Haseeb Ali</cp:lastModifiedBy>
  <cp:revision>2</cp:revision>
  <dcterms:created xsi:type="dcterms:W3CDTF">2023-01-19T17:03:57Z</dcterms:created>
  <dcterms:modified xsi:type="dcterms:W3CDTF">2023-01-21T05:18:21Z</dcterms:modified>
</cp:coreProperties>
</file>